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9" r:id="rId3"/>
    <p:sldId id="290" r:id="rId4"/>
    <p:sldId id="962" r:id="rId5"/>
    <p:sldId id="963" r:id="rId6"/>
    <p:sldId id="292" r:id="rId7"/>
    <p:sldId id="274" r:id="rId8"/>
    <p:sldId id="974" r:id="rId9"/>
    <p:sldId id="973" r:id="rId10"/>
    <p:sldId id="978" r:id="rId11"/>
    <p:sldId id="979" r:id="rId12"/>
    <p:sldId id="280" r:id="rId13"/>
    <p:sldId id="301" r:id="rId14"/>
    <p:sldId id="307" r:id="rId15"/>
    <p:sldId id="316" r:id="rId16"/>
    <p:sldId id="317" r:id="rId17"/>
    <p:sldId id="308" r:id="rId18"/>
    <p:sldId id="322" r:id="rId19"/>
    <p:sldId id="309" r:id="rId20"/>
    <p:sldId id="324" r:id="rId21"/>
    <p:sldId id="325" r:id="rId22"/>
    <p:sldId id="326" r:id="rId23"/>
    <p:sldId id="328" r:id="rId24"/>
    <p:sldId id="32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3F08C-0FFF-405A-BF94-712E1524203D}" type="datetimeFigureOut">
              <a:rPr lang="en-IN" smtClean="0"/>
              <a:t>08/01/25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68FE1-220B-4D26-AEEE-696286CEA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47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important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distributed</a:t>
            </a:r>
            <a:r>
              <a:rPr lang="en-US" dirty="0"/>
              <a:t> entities, exchanging messages (governed by protocols)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going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over definition of protocol (showing format, order of messages sent and received, and actions taken)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We’ll see these kinds of diagrams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9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E49E1F-249F-426D-9EA5-9E4BB6B25ADF}" type="slidenum">
              <a:rPr lang="en-US" altLang="en-US" sz="13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50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403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60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53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01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AC6C45-6200-4713-9520-66C702D91194}" type="slidenum">
              <a:rPr lang="en-US" altLang="en-US" sz="13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2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98084-371B-B240-8FDA-B289DE86C938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68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DE86-DF94-A44F-9BFD-8459D9AB073A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50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AB72-14C9-144A-AFAA-4EB4FE0F77C5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658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3CA4-5423-F04C-9FE4-64B2F74E28DA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44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CC76-FD83-5545-B0B6-79305C85EF79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44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7EB4-DE21-5546-BAE2-64E253152587}" type="datetime1">
              <a:rPr lang="en-IN" smtClean="0"/>
              <a:t>08/01/25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68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B275-E557-3747-A701-45CBEC4270BD}" type="datetime1">
              <a:rPr lang="en-IN" smtClean="0"/>
              <a:t>08/01/25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28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0F294-DDD2-B54C-B28B-66867059DA8C}" type="datetime1">
              <a:rPr lang="en-IN" smtClean="0"/>
              <a:t>08/01/25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63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7497A-748F-E346-94B9-3CBB68A54E78}" type="datetime1">
              <a:rPr lang="en-IN" smtClean="0"/>
              <a:t>08/01/25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4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7A04-890A-9A4D-8703-D7856997B8CD}" type="datetime1">
              <a:rPr lang="en-IN" smtClean="0"/>
              <a:t>08/01/25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37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8EB48-DCCD-A147-B245-46FDCDA550A1}" type="datetime1">
              <a:rPr lang="en-IN" smtClean="0"/>
              <a:t>08/01/25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40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2E8FB9E-9B96-8848-9670-506ADF4272A3}" type="datetime1">
              <a:rPr lang="en-IN" smtClean="0"/>
              <a:t>08/01/25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IN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322519E7-9951-4D95-A76F-C59028A0B02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8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fld id="{43EF063D-A88C-47C8-9557-875AF96F387A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7782" y="1791233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694 </a:t>
            </a:r>
          </a:p>
          <a:p>
            <a:pPr algn="ctr"/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2-Lecture 1</a:t>
            </a:r>
          </a:p>
          <a:p>
            <a:pPr algn="ctr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8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b="0" dirty="0">
                <a:ea typeface="ＭＳ Ｐゴシック" panose="020B0600070205080204" pitchFamily="34" charset="-128"/>
              </a:rPr>
              <a:t>Links: physical media</a:t>
            </a:r>
            <a:endParaRPr lang="en-US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AC4CC-2121-EC4F-81DF-82FF3CBC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1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Links: physical media</a:t>
            </a:r>
            <a:endParaRPr lang="en-US" sz="48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54270" y="1423557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2250853" y="3603298"/>
            <a:ext cx="1621414" cy="16214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106510" y="1406896"/>
            <a:ext cx="5602289" cy="4638503"/>
            <a:chOff x="6360527" y="1276574"/>
            <a:chExt cx="5602289" cy="4638503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504" y="4373237"/>
              <a:ext cx="2336408" cy="154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E59B2-49DC-0949-B4B8-137ECB23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4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1" y="1611313"/>
            <a:ext cx="4271963" cy="4648200"/>
          </a:xfrm>
        </p:spPr>
        <p:txBody>
          <a:bodyPr/>
          <a:lstStyle/>
          <a:p>
            <a:pPr eaLnBrk="1" hangingPunct="1"/>
            <a:r>
              <a:rPr lang="en-US" altLang="en-US"/>
              <a:t>mesh of interconnected routers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en-US" i="1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forward packets</a:t>
            </a:r>
            <a:r>
              <a:rPr lang="en-US" altLang="en-US" i="1">
                <a:ea typeface="Arial" panose="020B0604020202020204" pitchFamily="34" charset="0"/>
              </a:rPr>
              <a:t> </a:t>
            </a:r>
            <a:r>
              <a:rPr lang="en-US" altLang="en-US">
                <a:ea typeface="Arial" panose="020B0604020202020204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each packet transmitted at full link capacity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network core</a:t>
            </a:r>
          </a:p>
        </p:txBody>
      </p:sp>
      <p:sp>
        <p:nvSpPr>
          <p:cNvPr id="49157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58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49658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659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9159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6 w 2032"/>
              <a:gd name="T1" fmla="*/ 2147483646 h 1049"/>
              <a:gd name="T2" fmla="*/ 2147483646 w 2032"/>
              <a:gd name="T3" fmla="*/ 2147483646 h 1049"/>
              <a:gd name="T4" fmla="*/ 2147483646 w 2032"/>
              <a:gd name="T5" fmla="*/ 2147483646 h 1049"/>
              <a:gd name="T6" fmla="*/ 2147483646 w 2032"/>
              <a:gd name="T7" fmla="*/ 2147483646 h 1049"/>
              <a:gd name="T8" fmla="*/ 2147483646 w 2032"/>
              <a:gd name="T9" fmla="*/ 2147483646 h 1049"/>
              <a:gd name="T10" fmla="*/ 2147483646 w 2032"/>
              <a:gd name="T11" fmla="*/ 2147483646 h 1049"/>
              <a:gd name="T12" fmla="*/ 2147483646 w 2032"/>
              <a:gd name="T13" fmla="*/ 2147483646 h 1049"/>
              <a:gd name="T14" fmla="*/ 2147483646 w 2032"/>
              <a:gd name="T15" fmla="*/ 2147483646 h 1049"/>
              <a:gd name="T16" fmla="*/ 2147483646 w 2032"/>
              <a:gd name="T17" fmla="*/ 2147483646 h 1049"/>
              <a:gd name="T18" fmla="*/ 2147483646 w 2032"/>
              <a:gd name="T19" fmla="*/ 2147483646 h 1049"/>
              <a:gd name="T20" fmla="*/ 2147483646 w 2032"/>
              <a:gd name="T21" fmla="*/ 2147483646 h 1049"/>
              <a:gd name="T22" fmla="*/ 2147483646 w 2032"/>
              <a:gd name="T23" fmla="*/ 2147483646 h 1049"/>
              <a:gd name="T24" fmla="*/ 2147483646 w 2032"/>
              <a:gd name="T25" fmla="*/ 2147483646 h 1049"/>
              <a:gd name="T26" fmla="*/ 2147483646 w 2032"/>
              <a:gd name="T27" fmla="*/ 2147483646 h 1049"/>
              <a:gd name="T28" fmla="*/ 2147483646 w 2032"/>
              <a:gd name="T29" fmla="*/ 2147483646 h 1049"/>
              <a:gd name="T30" fmla="*/ 2147483646 w 2032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0" name="Line 642"/>
          <p:cNvSpPr>
            <a:spLocks noChangeShapeType="1"/>
          </p:cNvSpPr>
          <p:nvPr/>
        </p:nvSpPr>
        <p:spPr bwMode="auto">
          <a:xfrm rot="-54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1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2" name="Line 644"/>
          <p:cNvSpPr>
            <a:spLocks noChangeShapeType="1"/>
          </p:cNvSpPr>
          <p:nvPr/>
        </p:nvSpPr>
        <p:spPr bwMode="auto">
          <a:xfrm rot="-54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9163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4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5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6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7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8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69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70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49656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57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171" name="Freeform 659"/>
          <p:cNvSpPr>
            <a:spLocks/>
          </p:cNvSpPr>
          <p:nvPr/>
        </p:nvSpPr>
        <p:spPr bwMode="auto">
          <a:xfrm>
            <a:off x="8539163" y="3530600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2" name="Freeform 660"/>
          <p:cNvSpPr>
            <a:spLocks/>
          </p:cNvSpPr>
          <p:nvPr/>
        </p:nvSpPr>
        <p:spPr bwMode="auto">
          <a:xfrm>
            <a:off x="8535989" y="2005014"/>
            <a:ext cx="1730375" cy="1125537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3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4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5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6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7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8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9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0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1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2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3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4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5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6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7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8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89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0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49639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0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1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2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3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4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5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6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7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8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49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0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1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2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3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654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pic>
          <p:nvPicPr>
            <p:cNvPr id="49655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191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49630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1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2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33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34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49637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38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35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36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2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4962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2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25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8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9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26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27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3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4961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1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17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20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21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8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9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4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4960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9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12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13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10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11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5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4959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60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601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604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605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602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603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6" name="Group 742"/>
          <p:cNvGrpSpPr>
            <a:grpSpLocks/>
          </p:cNvGrpSpPr>
          <p:nvPr/>
        </p:nvGrpSpPr>
        <p:grpSpPr bwMode="auto">
          <a:xfrm>
            <a:off x="9261476" y="3644901"/>
            <a:ext cx="492125" cy="206375"/>
            <a:chOff x="4334" y="1470"/>
            <a:chExt cx="246" cy="107"/>
          </a:xfrm>
        </p:grpSpPr>
        <p:sp>
          <p:nvSpPr>
            <p:cNvPr id="4959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9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93" name="Group 74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96" name="Freeform 7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97" name="Freeform 7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94" name="Line 74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95" name="Line 75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919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49198" name="Group 752"/>
          <p:cNvGrpSpPr>
            <a:grpSpLocks/>
          </p:cNvGrpSpPr>
          <p:nvPr/>
        </p:nvGrpSpPr>
        <p:grpSpPr bwMode="auto">
          <a:xfrm>
            <a:off x="8610601" y="3632201"/>
            <a:ext cx="492125" cy="206375"/>
            <a:chOff x="4334" y="1470"/>
            <a:chExt cx="246" cy="107"/>
          </a:xfrm>
        </p:grpSpPr>
        <p:sp>
          <p:nvSpPr>
            <p:cNvPr id="49582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3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84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85" name="Group 756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8" name="Freeform 75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9" name="Freeform 75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86" name="Line 759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87" name="Line 760"/>
            <p:cNvSpPr>
              <a:spLocks noChangeShapeType="1"/>
            </p:cNvSpPr>
            <p:nvPr/>
          </p:nvSpPr>
          <p:spPr bwMode="auto">
            <a:xfrm>
              <a:off x="4578" y="1505"/>
              <a:ext cx="0" cy="4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199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49574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5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76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77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80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81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8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9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0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49566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7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8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9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72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73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70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71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1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49558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9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60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61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64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65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62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63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2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49550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1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552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553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49556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57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554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55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03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49536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38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9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0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1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2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3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4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5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6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7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8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49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37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4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49522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49524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5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6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7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8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29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0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1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2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3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4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535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49523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9205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pSp>
        <p:nvGrpSpPr>
          <p:cNvPr id="49206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49499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0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01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02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3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4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5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6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7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8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09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0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1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2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3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4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5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516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7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8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19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520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521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7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49476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7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8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79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0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1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2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3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4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5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6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7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8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89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0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1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2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93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4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5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6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97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98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8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49453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4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5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56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7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8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9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0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1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2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3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4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5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6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7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8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69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70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1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2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3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74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75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09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49430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1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32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33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4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5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6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7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8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39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0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1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2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3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4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5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6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447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8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49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0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451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49452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210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49418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49420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421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49422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49423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4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5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6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427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8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429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</p:grpSp>
        <p:pic>
          <p:nvPicPr>
            <p:cNvPr id="49419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211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212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49416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7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3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49414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5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4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49412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3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5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49410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411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35 w 714"/>
                <a:gd name="T1" fmla="*/ 1 h 714"/>
                <a:gd name="T2" fmla="*/ 192 w 714"/>
                <a:gd name="T3" fmla="*/ 0 h 714"/>
                <a:gd name="T4" fmla="*/ 152 w 714"/>
                <a:gd name="T5" fmla="*/ 4 h 714"/>
                <a:gd name="T6" fmla="*/ 0 w 714"/>
                <a:gd name="T7" fmla="*/ 3 h 714"/>
                <a:gd name="T8" fmla="*/ 35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6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49378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79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0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1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82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3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408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9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4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5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406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7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6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87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88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404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5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89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90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402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403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91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2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3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94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5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96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7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8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99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400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401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7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49346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7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48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49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50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1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49376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7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2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3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49374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5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4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55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49356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49372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3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7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49358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49370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9371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9359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0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1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62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3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9364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5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6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7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368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49369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9218" name="Group 1016"/>
          <p:cNvGrpSpPr>
            <a:grpSpLocks/>
          </p:cNvGrpSpPr>
          <p:nvPr/>
        </p:nvGrpSpPr>
        <p:grpSpPr bwMode="auto">
          <a:xfrm>
            <a:off x="8913813" y="3911600"/>
            <a:ext cx="506412" cy="209550"/>
            <a:chOff x="4655" y="2464"/>
            <a:chExt cx="319" cy="132"/>
          </a:xfrm>
        </p:grpSpPr>
        <p:grpSp>
          <p:nvGrpSpPr>
            <p:cNvPr id="49329" name="Group 101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3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3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4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41" name="Group 102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44" name="Freeform 102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45" name="Freeform 102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42" name="Line 102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43" name="Line 102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0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1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32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33" name="Group 102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36" name="Freeform 103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37" name="Freeform 103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34" name="Line 1032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35" name="Line 103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19" name="Group 1034"/>
          <p:cNvGrpSpPr>
            <a:grpSpLocks/>
          </p:cNvGrpSpPr>
          <p:nvPr/>
        </p:nvGrpSpPr>
        <p:grpSpPr bwMode="auto">
          <a:xfrm>
            <a:off x="8605838" y="3629025"/>
            <a:ext cx="506412" cy="209550"/>
            <a:chOff x="4655" y="2464"/>
            <a:chExt cx="319" cy="132"/>
          </a:xfrm>
        </p:grpSpPr>
        <p:grpSp>
          <p:nvGrpSpPr>
            <p:cNvPr id="49312" name="Group 103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2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2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24" name="Group 103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27" name="Freeform 104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28" name="Freeform 104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25" name="Line 104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6" name="Line 104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3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4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315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316" name="Group 104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19" name="Freeform 10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20" name="Freeform 10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17" name="Line 1050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18" name="Line 1051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0" name="Group 1052"/>
          <p:cNvGrpSpPr>
            <a:grpSpLocks/>
          </p:cNvGrpSpPr>
          <p:nvPr/>
        </p:nvGrpSpPr>
        <p:grpSpPr bwMode="auto">
          <a:xfrm>
            <a:off x="9256713" y="3641725"/>
            <a:ext cx="506412" cy="209550"/>
            <a:chOff x="4655" y="2464"/>
            <a:chExt cx="319" cy="132"/>
          </a:xfrm>
        </p:grpSpPr>
        <p:grpSp>
          <p:nvGrpSpPr>
            <p:cNvPr id="49295" name="Group 1053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30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30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307" name="Group 1057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310" name="Freeform 105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311" name="Freeform 105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308" name="Line 1060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9" name="Line 1061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4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96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7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98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99" name="Group 1065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302" name="Freeform 10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303" name="Freeform 10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300" name="Line 1068"/>
            <p:cNvSpPr>
              <a:spLocks noChangeShapeType="1"/>
            </p:cNvSpPr>
            <p:nvPr/>
          </p:nvSpPr>
          <p:spPr bwMode="auto">
            <a:xfrm>
              <a:off x="4656" y="2506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301" name="Line 1069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1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49278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8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8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90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93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94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91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92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79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0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81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82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85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86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83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84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2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49261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7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7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73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76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77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74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75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2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3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64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65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68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69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66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67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3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49244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5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5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56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59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60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57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8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4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48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51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52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49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50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224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49227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4923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23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9239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49242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9243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49240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41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2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2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23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9231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49234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235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9232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233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49225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42" y="1476376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934E1A83-1014-4FAC-B010-8D4F822E2EC4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mechanisms: What do we mean by …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a destination?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Naming, Addressing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path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Routing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Sending data to the destination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Forwarding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reliability,etc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routing and congestion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F2015-1143-A24C-9F97-E8908189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58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6080" y="1900976"/>
            <a:ext cx="5936073" cy="15859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algn="ctr">
              <a:lnSpc>
                <a:spcPts val="2953"/>
              </a:lnSpc>
              <a:spcBef>
                <a:spcPts val="148"/>
              </a:spcBef>
            </a:pPr>
            <a:r>
              <a:rPr lang="en-US" sz="4800" b="1" baseline="2048" dirty="0">
                <a:solidFill>
                  <a:srgbClr val="011892"/>
                </a:solidFill>
                <a:latin typeface="+mj-lt"/>
                <a:cs typeface="Calibri"/>
              </a:rPr>
              <a:t>How GOOD is a NETWORK?</a:t>
            </a:r>
            <a:endParaRPr sz="2812" dirty="0">
              <a:latin typeface="+mj-lt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7F8EC-8D4A-EC4A-9A46-5E0E5ACC6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67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look at before commuting to places?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are the possible routes to take from DAIICT to home?</a:t>
            </a:r>
          </a:p>
          <a:p>
            <a:r>
              <a:rPr lang="en-US" dirty="0"/>
              <a:t>Which one is the best?</a:t>
            </a:r>
          </a:p>
          <a:p>
            <a:r>
              <a:rPr lang="en-US" dirty="0"/>
              <a:t>How long does it take to reach my home from DAIICT?</a:t>
            </a:r>
          </a:p>
          <a:p>
            <a:r>
              <a:rPr lang="en-US" dirty="0"/>
              <a:t>What is the capacity of a road(s) between DAIICT and home?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120CD-FFE5-B641-9753-6291CABF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74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3584713" cy="4351338"/>
          </a:xfrm>
        </p:spPr>
        <p:txBody>
          <a:bodyPr/>
          <a:lstStyle/>
          <a:p>
            <a:r>
              <a:rPr lang="en-US" dirty="0"/>
              <a:t>How wide is the road?</a:t>
            </a:r>
          </a:p>
          <a:p>
            <a:r>
              <a:rPr lang="en-US" dirty="0"/>
              <a:t>How fat is the tunnel?</a:t>
            </a:r>
          </a:p>
          <a:p>
            <a:r>
              <a:rPr lang="en-US" dirty="0"/>
              <a:t>How many cars can fit at a time?</a:t>
            </a:r>
          </a:p>
          <a:p>
            <a:pPr lvl="1"/>
            <a:r>
              <a:rPr lang="en-US" dirty="0"/>
              <a:t>One, two, three…?</a:t>
            </a:r>
          </a:p>
          <a:p>
            <a:endParaRPr lang="en-IN" dirty="0"/>
          </a:p>
        </p:txBody>
      </p:sp>
      <p:pic>
        <p:nvPicPr>
          <p:cNvPr id="2050" name="Picture 2" descr="Elon Musk&amp;#39;s boring idea for car tunnels distracts from real solutions -  Toderi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9" y="755340"/>
            <a:ext cx="6765921" cy="5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42BA1-3564-2A4F-BB60-FB7728E5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6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7911967" y="1744120"/>
            <a:ext cx="309752" cy="1272328"/>
          </a:xfrm>
          <a:custGeom>
            <a:avLst/>
            <a:gdLst/>
            <a:ahLst/>
            <a:cxnLst/>
            <a:rect l="l" t="t" r="r" b="b"/>
            <a:pathLst>
              <a:path w="265522" h="796108">
                <a:moveTo>
                  <a:pt x="132761" y="796108"/>
                </a:moveTo>
                <a:lnTo>
                  <a:pt x="265522" y="537390"/>
                </a:lnTo>
                <a:lnTo>
                  <a:pt x="181877" y="537390"/>
                </a:lnTo>
                <a:lnTo>
                  <a:pt x="181877" y="258718"/>
                </a:lnTo>
                <a:lnTo>
                  <a:pt x="265522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4" y="258718"/>
                </a:lnTo>
                <a:lnTo>
                  <a:pt x="83644" y="537390"/>
                </a:lnTo>
                <a:lnTo>
                  <a:pt x="0" y="537390"/>
                </a:lnTo>
                <a:lnTo>
                  <a:pt x="132761" y="796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99183" y="5055203"/>
            <a:ext cx="2346687" cy="186696"/>
          </a:xfrm>
          <a:custGeom>
            <a:avLst/>
            <a:gdLst/>
            <a:ahLst/>
            <a:cxnLst/>
            <a:rect l="l" t="t" r="r" b="b"/>
            <a:pathLst>
              <a:path w="3337510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3078792" y="181877"/>
                </a:lnTo>
                <a:lnTo>
                  <a:pt x="3078792" y="265523"/>
                </a:lnTo>
                <a:lnTo>
                  <a:pt x="3337510" y="132761"/>
                </a:lnTo>
                <a:lnTo>
                  <a:pt x="3078792" y="0"/>
                </a:lnTo>
                <a:lnTo>
                  <a:pt x="3078792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64190" y="300968"/>
            <a:ext cx="8825749" cy="72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953"/>
              </a:lnSpc>
              <a:spcBef>
                <a:spcPts val="148"/>
              </a:spcBef>
            </a:pPr>
            <a:r>
              <a:rPr sz="4219" b="1" spc="-4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4219" b="1" spc="-4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ormance m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trics in </a:t>
            </a:r>
            <a:r>
              <a:rPr sz="4219" b="1" spc="-1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ompu</a:t>
            </a:r>
            <a:r>
              <a:rPr sz="4219" b="1" spc="-35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n</a:t>
            </a:r>
            <a:r>
              <a:rPr sz="4219" b="1" spc="-18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4219" b="1" spc="-20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4219" b="1" baseline="2048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s!</a:t>
            </a:r>
            <a:endParaRPr sz="281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20" y="907674"/>
            <a:ext cx="8455186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</a:t>
            </a:r>
            <a:r>
              <a:rPr sz="3375" b="1" spc="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bits s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unit ti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(bits p</a:t>
            </a:r>
            <a:r>
              <a:rPr sz="3375" b="1" spc="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ond, 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3375" b="1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 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377065" y="2275296"/>
            <a:ext cx="1421522" cy="3212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</a:t>
            </a:r>
            <a:r>
              <a:rPr sz="3375" b="1" spc="3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="1" baseline="1706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idth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1542" y="2284482"/>
            <a:ext cx="3355440" cy="731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41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61680" y="246521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7920" y="3922307"/>
            <a:ext cx="8512670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29"/>
              </a:lnSpc>
            </a:pPr>
            <a:r>
              <a:rPr lang="en-US"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sz="3375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taken is 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tion de</a:t>
            </a:r>
            <a:r>
              <a:rPr sz="3375" b="1" spc="-3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3375" b="1" spc="-41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spc="10" baseline="2560" dirty="0">
                <a:solidFill>
                  <a:srgbClr val="0118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Time </a:t>
            </a:r>
            <a:r>
              <a:rPr sz="3375" b="1" spc="-3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spc="-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="1" u="heavy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3375" b="1" u="heavy" spc="3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bit 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m</a:t>
            </a:r>
            <a:r>
              <a:rPr sz="3375" b="1" spc="-6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th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ough the link (se</a:t>
            </a:r>
            <a:r>
              <a:rPr sz="3375" b="1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onds)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469" marR="42860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2250" spc="20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6682" y="5055203"/>
            <a:ext cx="160762" cy="475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83577" y="4955734"/>
            <a:ext cx="3148758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3375" spc="-24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25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ork t</a:t>
            </a:r>
            <a:r>
              <a:rPr sz="225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250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 </a:t>
            </a:r>
            <a:r>
              <a:rPr sz="2250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onditions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26577" y="5473159"/>
            <a:ext cx="1546414" cy="651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375" b="1" spc="-27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</a:t>
            </a:r>
            <a:r>
              <a:rPr sz="3375" b="1" spc="-3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="1" spc="-2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3375" b="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tion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250" b="1" spc="-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2250" b="1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9009" y="6023208"/>
            <a:ext cx="5972710" cy="16695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89383" marR="42860">
              <a:lnSpc>
                <a:spcPts val="2496"/>
              </a:lnSpc>
            </a:pPr>
            <a:r>
              <a:rPr sz="3375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sz="3375" spc="207" baseline="27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3375" spc="-10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la</a:t>
            </a:r>
            <a:r>
              <a:rPr sz="3375" spc="-31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375" spc="-18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3375" baseline="25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is the unit? </a:t>
            </a:r>
            <a:endParaRPr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937" y="1327715"/>
            <a:ext cx="3204903" cy="23422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985" y="4194204"/>
            <a:ext cx="2657475" cy="8609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9A949-578B-BB4A-8140-ECFC2A83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35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bit is a pulse of some width. </a:t>
            </a:r>
          </a:p>
          <a:p>
            <a:r>
              <a:rPr lang="en-US" dirty="0"/>
              <a:t>For example, each bit on a </a:t>
            </a:r>
          </a:p>
          <a:p>
            <a:pPr lvl="1"/>
            <a:r>
              <a:rPr lang="en-US" dirty="0"/>
              <a:t>1-Mbps link is </a:t>
            </a:r>
            <a:r>
              <a:rPr lang="en-US" b="1" dirty="0"/>
              <a:t>1 µs </a:t>
            </a:r>
            <a:r>
              <a:rPr lang="en-US" dirty="0"/>
              <a:t>wide </a:t>
            </a:r>
          </a:p>
          <a:p>
            <a:pPr lvl="1"/>
            <a:r>
              <a:rPr lang="en-US" dirty="0"/>
              <a:t>2-Mbps link is </a:t>
            </a:r>
            <a:r>
              <a:rPr lang="en-US" b="1" dirty="0"/>
              <a:t>0.5 µs</a:t>
            </a:r>
            <a:r>
              <a:rPr lang="en-US" dirty="0"/>
              <a:t> wide, </a:t>
            </a:r>
          </a:p>
          <a:p>
            <a:pPr lvl="1"/>
            <a:endParaRPr lang="en-US" dirty="0"/>
          </a:p>
          <a:p>
            <a:r>
              <a:rPr lang="en-US" dirty="0"/>
              <a:t>The narrower each bit can become, </a:t>
            </a:r>
            <a:r>
              <a:rPr lang="en-IN" dirty="0"/>
              <a:t>the higher the bandwidth.</a:t>
            </a:r>
          </a:p>
          <a:p>
            <a:pPr lvl="1"/>
            <a:r>
              <a:rPr lang="en-US" dirty="0"/>
              <a:t>This means more bits can get inside the tunnel</a:t>
            </a:r>
          </a:p>
          <a:p>
            <a:pPr lvl="1"/>
            <a:r>
              <a:rPr lang="en-US" dirty="0"/>
              <a:t>So </a:t>
            </a:r>
            <a:r>
              <a:rPr lang="en-US" dirty="0">
                <a:solidFill>
                  <a:srgbClr val="FF0000"/>
                </a:solidFill>
              </a:rPr>
              <a:t>MORE DATA CAN FLOW WITHIN A TIME 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46" y="1825625"/>
            <a:ext cx="3657600" cy="2219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0BEEC-B265-E34F-B6C1-B645B910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3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7116024" y="1812334"/>
            <a:ext cx="3206701" cy="782855"/>
          </a:xfrm>
          <a:custGeom>
            <a:avLst/>
            <a:gdLst/>
            <a:ahLst/>
            <a:cxnLst/>
            <a:rect l="l" t="t" r="r" b="b"/>
            <a:pathLst>
              <a:path w="4560641" h="1113394">
                <a:moveTo>
                  <a:pt x="0" y="291205"/>
                </a:moveTo>
                <a:lnTo>
                  <a:pt x="100" y="865263"/>
                </a:lnTo>
                <a:lnTo>
                  <a:pt x="998" y="907254"/>
                </a:lnTo>
                <a:lnTo>
                  <a:pt x="5022" y="952926"/>
                </a:lnTo>
                <a:lnTo>
                  <a:pt x="14270" y="993101"/>
                </a:lnTo>
                <a:lnTo>
                  <a:pt x="37782" y="1037154"/>
                </a:lnTo>
                <a:lnTo>
                  <a:pt x="64115" y="1065901"/>
                </a:lnTo>
                <a:lnTo>
                  <a:pt x="96209" y="1088269"/>
                </a:lnTo>
                <a:lnTo>
                  <a:pt x="135311" y="1103388"/>
                </a:lnTo>
                <a:lnTo>
                  <a:pt x="177009" y="1110434"/>
                </a:lnTo>
                <a:lnTo>
                  <a:pt x="226702" y="1113029"/>
                </a:lnTo>
                <a:lnTo>
                  <a:pt x="273322" y="1113394"/>
                </a:lnTo>
                <a:lnTo>
                  <a:pt x="4312509" y="1113300"/>
                </a:lnTo>
                <a:lnTo>
                  <a:pt x="4354501" y="1112402"/>
                </a:lnTo>
                <a:lnTo>
                  <a:pt x="4400173" y="1108378"/>
                </a:lnTo>
                <a:lnTo>
                  <a:pt x="4440347" y="1099130"/>
                </a:lnTo>
                <a:lnTo>
                  <a:pt x="4484401" y="1075618"/>
                </a:lnTo>
                <a:lnTo>
                  <a:pt x="4513147" y="1049285"/>
                </a:lnTo>
                <a:lnTo>
                  <a:pt x="4535515" y="1017191"/>
                </a:lnTo>
                <a:lnTo>
                  <a:pt x="4550634" y="978090"/>
                </a:lnTo>
                <a:lnTo>
                  <a:pt x="4557680" y="936392"/>
                </a:lnTo>
                <a:lnTo>
                  <a:pt x="4560276" y="886698"/>
                </a:lnTo>
                <a:lnTo>
                  <a:pt x="4560641" y="840079"/>
                </a:lnTo>
                <a:lnTo>
                  <a:pt x="4560547" y="248131"/>
                </a:lnTo>
                <a:lnTo>
                  <a:pt x="4559649" y="206140"/>
                </a:lnTo>
                <a:lnTo>
                  <a:pt x="4555625" y="160468"/>
                </a:lnTo>
                <a:lnTo>
                  <a:pt x="4546376" y="120293"/>
                </a:lnTo>
                <a:lnTo>
                  <a:pt x="4522864" y="76241"/>
                </a:lnTo>
                <a:lnTo>
                  <a:pt x="4496532" y="47494"/>
                </a:lnTo>
                <a:lnTo>
                  <a:pt x="4464438" y="25126"/>
                </a:lnTo>
                <a:lnTo>
                  <a:pt x="4425336" y="10007"/>
                </a:lnTo>
                <a:lnTo>
                  <a:pt x="4383638" y="2961"/>
                </a:lnTo>
                <a:lnTo>
                  <a:pt x="4333944" y="365"/>
                </a:lnTo>
                <a:lnTo>
                  <a:pt x="4287325" y="0"/>
                </a:lnTo>
                <a:lnTo>
                  <a:pt x="248137" y="94"/>
                </a:lnTo>
                <a:lnTo>
                  <a:pt x="206146" y="992"/>
                </a:lnTo>
                <a:lnTo>
                  <a:pt x="160474" y="5016"/>
                </a:lnTo>
                <a:lnTo>
                  <a:pt x="120299" y="14265"/>
                </a:lnTo>
                <a:lnTo>
                  <a:pt x="76246" y="37776"/>
                </a:lnTo>
                <a:lnTo>
                  <a:pt x="47499" y="64109"/>
                </a:lnTo>
                <a:lnTo>
                  <a:pt x="25132" y="96203"/>
                </a:lnTo>
                <a:lnTo>
                  <a:pt x="10013" y="135305"/>
                </a:lnTo>
                <a:lnTo>
                  <a:pt x="2966" y="177003"/>
                </a:lnTo>
                <a:lnTo>
                  <a:pt x="370" y="226696"/>
                </a:lnTo>
                <a:lnTo>
                  <a:pt x="5" y="273316"/>
                </a:lnTo>
                <a:lnTo>
                  <a:pt x="0" y="291205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01910" y="1812330"/>
            <a:ext cx="417045" cy="782864"/>
          </a:xfrm>
          <a:custGeom>
            <a:avLst/>
            <a:gdLst/>
            <a:ahLst/>
            <a:cxnLst/>
            <a:rect l="l" t="t" r="r" b="b"/>
            <a:pathLst>
              <a:path w="593130" h="1113407">
                <a:moveTo>
                  <a:pt x="31270" y="805861"/>
                </a:moveTo>
                <a:lnTo>
                  <a:pt x="42562" y="844314"/>
                </a:lnTo>
                <a:lnTo>
                  <a:pt x="55591" y="881348"/>
                </a:lnTo>
                <a:lnTo>
                  <a:pt x="70358" y="916762"/>
                </a:lnTo>
                <a:lnTo>
                  <a:pt x="86862" y="950353"/>
                </a:lnTo>
                <a:lnTo>
                  <a:pt x="123621" y="1009052"/>
                </a:lnTo>
                <a:lnTo>
                  <a:pt x="163835" y="1054708"/>
                </a:lnTo>
                <a:lnTo>
                  <a:pt x="206639" y="1087318"/>
                </a:lnTo>
                <a:lnTo>
                  <a:pt x="251170" y="1106885"/>
                </a:lnTo>
                <a:lnTo>
                  <a:pt x="296565" y="1113407"/>
                </a:lnTo>
                <a:lnTo>
                  <a:pt x="319316" y="1111777"/>
                </a:lnTo>
                <a:lnTo>
                  <a:pt x="364387" y="1098732"/>
                </a:lnTo>
                <a:lnTo>
                  <a:pt x="408162" y="1072644"/>
                </a:lnTo>
                <a:lnTo>
                  <a:pt x="449779" y="1033510"/>
                </a:lnTo>
                <a:lnTo>
                  <a:pt x="488374" y="981333"/>
                </a:lnTo>
                <a:lnTo>
                  <a:pt x="522772" y="916762"/>
                </a:lnTo>
                <a:lnTo>
                  <a:pt x="537538" y="881348"/>
                </a:lnTo>
                <a:lnTo>
                  <a:pt x="550568" y="844314"/>
                </a:lnTo>
                <a:lnTo>
                  <a:pt x="561860" y="805861"/>
                </a:lnTo>
                <a:lnTo>
                  <a:pt x="571415" y="766192"/>
                </a:lnTo>
                <a:lnTo>
                  <a:pt x="579232" y="725510"/>
                </a:lnTo>
                <a:lnTo>
                  <a:pt x="585313" y="684017"/>
                </a:lnTo>
                <a:lnTo>
                  <a:pt x="589656" y="641917"/>
                </a:lnTo>
                <a:lnTo>
                  <a:pt x="592262" y="599412"/>
                </a:lnTo>
                <a:lnTo>
                  <a:pt x="593130" y="556703"/>
                </a:lnTo>
                <a:lnTo>
                  <a:pt x="592262" y="513995"/>
                </a:lnTo>
                <a:lnTo>
                  <a:pt x="589656" y="471490"/>
                </a:lnTo>
                <a:lnTo>
                  <a:pt x="585313" y="429389"/>
                </a:lnTo>
                <a:lnTo>
                  <a:pt x="579232" y="387897"/>
                </a:lnTo>
                <a:lnTo>
                  <a:pt x="571415" y="347215"/>
                </a:lnTo>
                <a:lnTo>
                  <a:pt x="561860" y="307546"/>
                </a:lnTo>
                <a:lnTo>
                  <a:pt x="550568" y="269093"/>
                </a:lnTo>
                <a:lnTo>
                  <a:pt x="537538" y="232058"/>
                </a:lnTo>
                <a:lnTo>
                  <a:pt x="522772" y="196644"/>
                </a:lnTo>
                <a:lnTo>
                  <a:pt x="506268" y="163054"/>
                </a:lnTo>
                <a:lnTo>
                  <a:pt x="469508" y="104354"/>
                </a:lnTo>
                <a:lnTo>
                  <a:pt x="429295" y="58699"/>
                </a:lnTo>
                <a:lnTo>
                  <a:pt x="386490" y="26088"/>
                </a:lnTo>
                <a:lnTo>
                  <a:pt x="341959" y="6522"/>
                </a:lnTo>
                <a:lnTo>
                  <a:pt x="296565" y="0"/>
                </a:lnTo>
                <a:lnTo>
                  <a:pt x="273814" y="1630"/>
                </a:lnTo>
                <a:lnTo>
                  <a:pt x="228743" y="14674"/>
                </a:lnTo>
                <a:lnTo>
                  <a:pt x="184967" y="40763"/>
                </a:lnTo>
                <a:lnTo>
                  <a:pt x="143351" y="79896"/>
                </a:lnTo>
                <a:lnTo>
                  <a:pt x="104756" y="132074"/>
                </a:lnTo>
                <a:lnTo>
                  <a:pt x="70358" y="196644"/>
                </a:lnTo>
                <a:lnTo>
                  <a:pt x="55591" y="232058"/>
                </a:lnTo>
                <a:lnTo>
                  <a:pt x="42562" y="269093"/>
                </a:lnTo>
                <a:lnTo>
                  <a:pt x="31270" y="307546"/>
                </a:lnTo>
                <a:lnTo>
                  <a:pt x="21715" y="347215"/>
                </a:lnTo>
                <a:lnTo>
                  <a:pt x="13897" y="387897"/>
                </a:lnTo>
                <a:lnTo>
                  <a:pt x="7817" y="429389"/>
                </a:lnTo>
                <a:lnTo>
                  <a:pt x="3474" y="471490"/>
                </a:lnTo>
                <a:lnTo>
                  <a:pt x="868" y="513995"/>
                </a:lnTo>
                <a:lnTo>
                  <a:pt x="0" y="556703"/>
                </a:lnTo>
                <a:lnTo>
                  <a:pt x="868" y="599412"/>
                </a:lnTo>
                <a:lnTo>
                  <a:pt x="3474" y="641917"/>
                </a:lnTo>
                <a:lnTo>
                  <a:pt x="7817" y="684017"/>
                </a:lnTo>
                <a:lnTo>
                  <a:pt x="13897" y="725510"/>
                </a:lnTo>
                <a:lnTo>
                  <a:pt x="21715" y="766192"/>
                </a:lnTo>
                <a:lnTo>
                  <a:pt x="31270" y="805861"/>
                </a:lnTo>
                <a:close/>
              </a:path>
            </a:pathLst>
          </a:custGeom>
          <a:solidFill>
            <a:srgbClr val="011892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26577" y="1802461"/>
            <a:ext cx="186696" cy="782864"/>
          </a:xfrm>
          <a:custGeom>
            <a:avLst/>
            <a:gdLst/>
            <a:ahLst/>
            <a:cxnLst/>
            <a:rect l="l" t="t" r="r" b="b"/>
            <a:pathLst>
              <a:path w="265523" h="1113406">
                <a:moveTo>
                  <a:pt x="132761" y="1113406"/>
                </a:moveTo>
                <a:lnTo>
                  <a:pt x="265523" y="854688"/>
                </a:lnTo>
                <a:lnTo>
                  <a:pt x="181877" y="854688"/>
                </a:lnTo>
                <a:lnTo>
                  <a:pt x="181877" y="258718"/>
                </a:lnTo>
                <a:lnTo>
                  <a:pt x="265523" y="258718"/>
                </a:lnTo>
                <a:lnTo>
                  <a:pt x="132761" y="0"/>
                </a:lnTo>
                <a:lnTo>
                  <a:pt x="0" y="258718"/>
                </a:lnTo>
                <a:lnTo>
                  <a:pt x="83646" y="258718"/>
                </a:lnTo>
                <a:lnTo>
                  <a:pt x="83646" y="854688"/>
                </a:lnTo>
                <a:lnTo>
                  <a:pt x="0" y="854688"/>
                </a:lnTo>
                <a:lnTo>
                  <a:pt x="132761" y="111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39883" y="2782000"/>
            <a:ext cx="3319777" cy="186696"/>
          </a:xfrm>
          <a:custGeom>
            <a:avLst/>
            <a:gdLst/>
            <a:ahLst/>
            <a:cxnLst/>
            <a:rect l="l" t="t" r="r" b="b"/>
            <a:pathLst>
              <a:path w="4721461" h="265523">
                <a:moveTo>
                  <a:pt x="0" y="132761"/>
                </a:moveTo>
                <a:lnTo>
                  <a:pt x="258718" y="265523"/>
                </a:lnTo>
                <a:lnTo>
                  <a:pt x="258718" y="181877"/>
                </a:lnTo>
                <a:lnTo>
                  <a:pt x="4462743" y="181877"/>
                </a:lnTo>
                <a:lnTo>
                  <a:pt x="4462743" y="265523"/>
                </a:lnTo>
                <a:lnTo>
                  <a:pt x="4721461" y="132761"/>
                </a:lnTo>
                <a:lnTo>
                  <a:pt x="4462743" y="0"/>
                </a:lnTo>
                <a:lnTo>
                  <a:pt x="4462743" y="83646"/>
                </a:lnTo>
                <a:lnTo>
                  <a:pt x="258718" y="83646"/>
                </a:lnTo>
                <a:lnTo>
                  <a:pt x="258718" y="0"/>
                </a:lnTo>
                <a:lnTo>
                  <a:pt x="0" y="13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805" y="87510"/>
            <a:ext cx="6213070" cy="13505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Band</a:t>
            </a:r>
            <a:r>
              <a:rPr sz="4219" b="1" spc="6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idth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-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del</a:t>
            </a:r>
            <a:r>
              <a:rPr sz="4219" b="1" spc="-49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y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spc="-31" baseline="2730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odu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 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(B</a:t>
            </a:r>
            <a:r>
              <a:rPr sz="4219" b="1" spc="3" baseline="2730" dirty="0">
                <a:solidFill>
                  <a:srgbClr val="011892"/>
                </a:solidFill>
                <a:latin typeface="+mj-lt"/>
                <a:cs typeface="Calibri"/>
              </a:rPr>
              <a:t>D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P)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1451"/>
              </a:spcBef>
            </a:pPr>
            <a:r>
              <a:rPr sz="2250" b="1" dirty="0">
                <a:latin typeface="+mj-lt"/>
                <a:cs typeface="Calibri"/>
              </a:rPr>
              <a:t>Nu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ber of bits “in 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lig</a:t>
            </a:r>
            <a:r>
              <a:rPr sz="2250" b="1" spc="-18" dirty="0">
                <a:latin typeface="+mj-lt"/>
                <a:cs typeface="Calibri"/>
              </a:rPr>
              <a:t>h</a:t>
            </a:r>
            <a:r>
              <a:rPr sz="2250" b="1" spc="59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”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a</a:t>
            </a:r>
            <a:r>
              <a:rPr sz="2250" b="1" spc="-3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y poi</a:t>
            </a:r>
            <a:r>
              <a:rPr sz="2250" b="1" spc="-18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o</a:t>
            </a:r>
            <a:r>
              <a:rPr sz="2250" b="1" spc="3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 ti</a:t>
            </a:r>
            <a:r>
              <a:rPr sz="2250" b="1" spc="3" dirty="0">
                <a:latin typeface="+mj-lt"/>
                <a:cs typeface="Calibri"/>
              </a:rPr>
              <a:t>m</a:t>
            </a:r>
            <a:r>
              <a:rPr sz="2250" b="1" dirty="0">
                <a:latin typeface="+mj-lt"/>
                <a:cs typeface="Calibri"/>
              </a:rPr>
              <a:t>e (bits) </a:t>
            </a:r>
            <a:endParaRPr sz="2250">
              <a:latin typeface="+mj-lt"/>
              <a:cs typeface="Calibri"/>
            </a:endParaRPr>
          </a:p>
          <a:p>
            <a:pPr marL="651844" marR="42860">
              <a:lnSpc>
                <a:spcPts val="2707"/>
              </a:lnSpc>
              <a:spcBef>
                <a:spcPts val="693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-143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Bits se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t, but not </a:t>
            </a:r>
            <a:r>
              <a:rPr sz="2250" spc="-27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ecei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ed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7916" y="2063114"/>
            <a:ext cx="184200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="1" baseline="1706" dirty="0">
                <a:latin typeface="+mj-lt"/>
                <a:cs typeface="Calibri"/>
              </a:rPr>
              <a:t>Band</a:t>
            </a:r>
            <a:r>
              <a:rPr sz="3375" b="1" spc="3" baseline="1706" dirty="0">
                <a:latin typeface="+mj-lt"/>
                <a:cs typeface="Calibri"/>
              </a:rPr>
              <a:t>w</a:t>
            </a:r>
            <a:r>
              <a:rPr sz="3375" b="1" baseline="1706" dirty="0">
                <a:latin typeface="+mj-lt"/>
                <a:cs typeface="Calibri"/>
              </a:rPr>
              <a:t>idth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9766" y="2063114"/>
            <a:ext cx="2190884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  <a:spcBef>
                <a:spcPts val="120"/>
              </a:spcBef>
            </a:pP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Bandwidth x del</a:t>
            </a:r>
            <a:r>
              <a:rPr sz="3375" spc="-41" baseline="1706" dirty="0">
                <a:solidFill>
                  <a:srgbClr val="FEFFFE"/>
                </a:solidFill>
                <a:latin typeface="+mj-lt"/>
                <a:cs typeface="Calibri"/>
              </a:rPr>
              <a:t>a</a:t>
            </a:r>
            <a:r>
              <a:rPr sz="3375" baseline="1706" dirty="0">
                <a:solidFill>
                  <a:srgbClr val="FEFFFE"/>
                </a:solidFill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71235" y="3000732"/>
            <a:ext cx="1546414" cy="651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P</a:t>
            </a:r>
            <a:r>
              <a:rPr sz="3375" b="1" spc="-27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opa</a:t>
            </a:r>
            <a:r>
              <a:rPr sz="3375" b="1" spc="-38" baseline="2560" dirty="0">
                <a:latin typeface="+mj-lt"/>
                <a:cs typeface="Calibri"/>
              </a:rPr>
              <a:t>g</a:t>
            </a:r>
            <a:r>
              <a:rPr sz="3375" b="1" spc="-20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tion </a:t>
            </a:r>
            <a:endParaRPr sz="2250">
              <a:latin typeface="+mj-lt"/>
              <a:cs typeface="Calibri"/>
            </a:endParaRPr>
          </a:p>
          <a:p>
            <a:pPr marL="362532" marR="457838" algn="ctr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De</a:t>
            </a:r>
            <a:r>
              <a:rPr sz="2250" b="1" spc="-3" dirty="0">
                <a:latin typeface="+mj-lt"/>
                <a:cs typeface="Calibri"/>
              </a:rPr>
              <a:t>l</a:t>
            </a:r>
            <a:r>
              <a:rPr sz="2250" b="1" spc="-41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y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40086" y="336711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6540" y="3375779"/>
            <a:ext cx="3095179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Same city 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spc="-20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er a sl</a:t>
            </a:r>
            <a:r>
              <a:rPr sz="3375" spc="-10" baseline="1706" dirty="0">
                <a:latin typeface="+mj-lt"/>
                <a:cs typeface="Calibri"/>
              </a:rPr>
              <a:t>o</a:t>
            </a:r>
            <a:r>
              <a:rPr sz="3375" baseline="1706" dirty="0">
                <a:latin typeface="+mj-lt"/>
                <a:cs typeface="Calibri"/>
              </a:rPr>
              <a:t>w link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3024" y="378681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9477" y="3786545"/>
            <a:ext cx="2756480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Bandwidth: ~100Mb</a:t>
            </a:r>
            <a:r>
              <a:rPr sz="3375" spc="-10" baseline="1706" dirty="0">
                <a:latin typeface="+mj-lt"/>
                <a:cs typeface="Calibri"/>
              </a:rPr>
              <a:t>p</a:t>
            </a:r>
            <a:r>
              <a:rPr sz="3375" baseline="1706" dirty="0">
                <a:latin typeface="+mj-lt"/>
                <a:cs typeface="Calibri"/>
              </a:rPr>
              <a:t>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6538" y="4197578"/>
            <a:ext cx="8786066" cy="15713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5398" marR="43391">
              <a:lnSpc>
                <a:spcPts val="2496"/>
              </a:lnSpc>
            </a:pPr>
            <a:r>
              <a:rPr sz="3375" baseline="2717" dirty="0">
                <a:latin typeface="+mj-lt"/>
                <a:cs typeface="Arial"/>
              </a:rPr>
              <a:t>•</a:t>
            </a:r>
            <a:r>
              <a:rPr sz="3375" spc="136" baseline="2717" dirty="0">
                <a:latin typeface="+mj-lt"/>
                <a:cs typeface="Arial"/>
              </a:rPr>
              <a:t> </a:t>
            </a:r>
            <a:r>
              <a:rPr sz="3375" baseline="2560" dirty="0">
                <a:latin typeface="+mj-lt"/>
                <a:cs typeface="Calibri"/>
              </a:rPr>
              <a:t>p</a:t>
            </a:r>
            <a:r>
              <a:rPr sz="3375" spc="-35" baseline="2560" dirty="0">
                <a:latin typeface="+mj-lt"/>
                <a:cs typeface="Calibri"/>
              </a:rPr>
              <a:t>r</a:t>
            </a:r>
            <a:r>
              <a:rPr sz="3375" baseline="2560" dirty="0">
                <a:latin typeface="+mj-lt"/>
                <a:cs typeface="Calibri"/>
              </a:rPr>
              <a:t>opa</a:t>
            </a:r>
            <a:r>
              <a:rPr sz="3375" spc="-41" baseline="2560" dirty="0">
                <a:latin typeface="+mj-lt"/>
                <a:cs typeface="Calibri"/>
              </a:rPr>
              <a:t>g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tion del</a:t>
            </a:r>
            <a:r>
              <a:rPr sz="3375" spc="-41" baseline="2560" dirty="0">
                <a:latin typeface="+mj-lt"/>
                <a:cs typeface="Calibri"/>
              </a:rPr>
              <a:t>a</a:t>
            </a:r>
            <a:r>
              <a:rPr sz="3375" baseline="2560" dirty="0">
                <a:latin typeface="+mj-lt"/>
                <a:cs typeface="Calibri"/>
              </a:rPr>
              <a:t>y: ~0.1ms </a:t>
            </a:r>
            <a:endParaRPr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BDP = 10,000 bits (</a:t>
            </a:r>
            <a:r>
              <a:rPr sz="2250" b="1" dirty="0">
                <a:latin typeface="+mj-lt"/>
                <a:cs typeface="Calibri"/>
              </a:rPr>
              <a:t>1.25K</a:t>
            </a:r>
            <a:r>
              <a:rPr sz="2250" b="1" spc="-20" dirty="0">
                <a:latin typeface="+mj-lt"/>
                <a:cs typeface="Calibri"/>
              </a:rPr>
              <a:t>B</a:t>
            </a:r>
            <a:r>
              <a:rPr sz="2250" b="1" spc="10" dirty="0">
                <a:latin typeface="+mj-lt"/>
                <a:cs typeface="Calibri"/>
              </a:rPr>
              <a:t>y</a:t>
            </a:r>
            <a:r>
              <a:rPr sz="2250" b="1" spc="-24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es</a:t>
            </a:r>
            <a:r>
              <a:rPr sz="2250" dirty="0">
                <a:latin typeface="+mj-lt"/>
                <a:cs typeface="Calibri"/>
              </a:rPr>
              <a:t>) </a:t>
            </a:r>
            <a:endParaRPr lang="en-US" sz="2250" dirty="0">
              <a:latin typeface="+mj-lt"/>
              <a:cs typeface="Calibri"/>
            </a:endParaRPr>
          </a:p>
          <a:p>
            <a:pPr marL="8929" indent="446469">
              <a:lnSpc>
                <a:spcPts val="2746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B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een cities </a:t>
            </a:r>
            <a:r>
              <a:rPr sz="2250" spc="-10" dirty="0">
                <a:latin typeface="+mj-lt"/>
                <a:cs typeface="Calibri"/>
              </a:rPr>
              <a:t>o</a:t>
            </a:r>
            <a:r>
              <a:rPr sz="2250" spc="-20" dirty="0">
                <a:latin typeface="+mj-lt"/>
                <a:cs typeface="Calibri"/>
              </a:rPr>
              <a:t>v</a:t>
            </a:r>
            <a:r>
              <a:rPr sz="2250" dirty="0">
                <a:latin typeface="+mj-lt"/>
                <a:cs typeface="Calibri"/>
              </a:rPr>
              <a:t>er </a:t>
            </a:r>
            <a:r>
              <a:rPr sz="2250" spc="-45" dirty="0">
                <a:latin typeface="+mj-lt"/>
                <a:cs typeface="Calibri"/>
              </a:rPr>
              <a:t>f</a:t>
            </a:r>
            <a:r>
              <a:rPr sz="2250" dirty="0">
                <a:latin typeface="+mj-lt"/>
                <a:cs typeface="Calibri"/>
              </a:rPr>
              <a:t>a</a:t>
            </a:r>
            <a:r>
              <a:rPr sz="2250" spc="-24" dirty="0">
                <a:latin typeface="+mj-lt"/>
                <a:cs typeface="Calibri"/>
              </a:rPr>
              <a:t>s</a:t>
            </a:r>
            <a:r>
              <a:rPr sz="2250" dirty="0">
                <a:latin typeface="+mj-lt"/>
                <a:cs typeface="Calibri"/>
              </a:rPr>
              <a:t>t link: 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136" dirty="0">
                <a:latin typeface="+mj-lt"/>
                <a:cs typeface="Arial"/>
              </a:rPr>
              <a:t> </a:t>
            </a:r>
            <a:r>
              <a:rPr lang="en-IN" sz="2250" dirty="0">
                <a:latin typeface="+mj-lt"/>
                <a:cs typeface="Calibri"/>
              </a:rPr>
              <a:t>Bandwidth: ~10Gb</a:t>
            </a:r>
            <a:r>
              <a:rPr lang="en-IN" sz="2250" spc="-10" dirty="0">
                <a:latin typeface="+mj-lt"/>
                <a:cs typeface="Calibri"/>
              </a:rPr>
              <a:t>p</a:t>
            </a:r>
            <a:r>
              <a:rPr lang="en-IN" sz="2250" dirty="0">
                <a:latin typeface="+mj-lt"/>
                <a:cs typeface="Calibri"/>
              </a:rPr>
              <a:t>s ,</a:t>
            </a:r>
          </a:p>
          <a:p>
            <a:pPr marL="455398" marR="43391">
              <a:lnSpc>
                <a:spcPts val="2707"/>
              </a:lnSpc>
              <a:spcBef>
                <a:spcPts val="557"/>
              </a:spcBef>
            </a:pPr>
            <a:endParaRPr lang="en-US" sz="2250" spc="136" dirty="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6861" y="5448205"/>
            <a:ext cx="3130098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p</a:t>
            </a:r>
            <a:r>
              <a:rPr sz="3375" spc="-35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opa</a:t>
            </a:r>
            <a:r>
              <a:rPr sz="3375" spc="-41" baseline="1706" dirty="0">
                <a:latin typeface="+mj-lt"/>
                <a:cs typeface="Calibri"/>
              </a:rPr>
              <a:t>g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tion del</a:t>
            </a:r>
            <a:r>
              <a:rPr sz="3375" spc="-41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y: ~10ms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64156" y="5921009"/>
            <a:ext cx="6345410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  <a:spcBef>
                <a:spcPts val="122"/>
              </a:spcBef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136" baseline="1811" dirty="0">
                <a:latin typeface="+mj-lt"/>
                <a:cs typeface="Arial"/>
              </a:rPr>
              <a:t> </a:t>
            </a:r>
            <a:r>
              <a:rPr sz="3375" baseline="1706" dirty="0">
                <a:latin typeface="+mj-lt"/>
                <a:cs typeface="Calibri"/>
              </a:rPr>
              <a:t>BDP = 100,000,000 bits (</a:t>
            </a:r>
            <a:r>
              <a:rPr sz="3375" b="1" baseline="1706" dirty="0">
                <a:latin typeface="+mj-lt"/>
                <a:cs typeface="Calibri"/>
              </a:rPr>
              <a:t>12.5M</a:t>
            </a:r>
            <a:r>
              <a:rPr sz="3375" b="1" spc="-20" baseline="1706" dirty="0">
                <a:latin typeface="+mj-lt"/>
                <a:cs typeface="Calibri"/>
              </a:rPr>
              <a:t>B</a:t>
            </a:r>
            <a:r>
              <a:rPr sz="3375" b="1" spc="10" baseline="1706" dirty="0">
                <a:latin typeface="+mj-lt"/>
                <a:cs typeface="Calibri"/>
              </a:rPr>
              <a:t>y</a:t>
            </a:r>
            <a:r>
              <a:rPr sz="3375" b="1" spc="-24" baseline="1706" dirty="0">
                <a:latin typeface="+mj-lt"/>
                <a:cs typeface="Calibri"/>
              </a:rPr>
              <a:t>t</a:t>
            </a:r>
            <a:r>
              <a:rPr sz="3375" b="1" baseline="1706" dirty="0">
                <a:latin typeface="+mj-lt"/>
                <a:cs typeface="Calibri"/>
              </a:rPr>
              <a:t>es)</a:t>
            </a:r>
            <a:endParaRPr sz="2250" b="1" dirty="0">
              <a:latin typeface="+mj-lt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E1BF-59C4-3E47-93AD-0D5DACEC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252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711524" y="498057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 dirty="0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spc="-1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spc="-18" dirty="0">
                <a:solidFill>
                  <a:srgbClr val="FF0000"/>
                </a:solidFill>
                <a:latin typeface="+mj-lt"/>
                <a:cs typeface="Calibri"/>
              </a:rPr>
              <a:t>w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ork eleme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 dirty="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</a:pP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p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b="1" spc="-10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sha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in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g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esou</a:t>
            </a:r>
            <a:r>
              <a:rPr sz="2250" b="1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end</a:t>
            </a:r>
            <a:r>
              <a:rPr sz="2250" b="1" spc="3" dirty="0">
                <a:solidFill>
                  <a:srgbClr val="FF0000"/>
                </a:solidFill>
                <a:latin typeface="+mj-lt"/>
                <a:cs typeface="Calibri"/>
              </a:rPr>
              <a:t>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ho</a:t>
            </a:r>
            <a:r>
              <a:rPr sz="2250" b="1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ts </a:t>
            </a:r>
            <a:endParaRPr sz="2250" dirty="0">
              <a:solidFill>
                <a:srgbClr val="FF0000"/>
              </a:solidFill>
              <a:latin typeface="+mj-lt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1524" y="2241758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6906" y="2250419"/>
            <a:ext cx="3746926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Th</a:t>
            </a:r>
            <a:r>
              <a:rPr sz="3375" b="1" spc="-24" baseline="1706" dirty="0">
                <a:solidFill>
                  <a:srgbClr val="011892"/>
                </a:solidFill>
                <a:latin typeface="+mj-lt"/>
                <a:cs typeface="Calibri"/>
              </a:rPr>
              <a:t>r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ee 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i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 </a:t>
            </a:r>
            <a:r>
              <a:rPr sz="3375" b="1" spc="-10" baseline="1706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3375" b="1" spc="-3" baseline="1706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one</a:t>
            </a:r>
            <a:r>
              <a:rPr sz="3375" b="1" spc="-20" baseline="1706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3375" b="1" baseline="1706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3375" b="1" spc="13" baseline="1706" dirty="0">
                <a:solidFill>
                  <a:srgbClr val="011892"/>
                </a:solidFill>
                <a:latin typeface="+mj-lt"/>
                <a:cs typeface="Calibri"/>
              </a:rPr>
              <a:t>s</a:t>
            </a:r>
            <a:r>
              <a:rPr sz="3375" baseline="1706" dirty="0">
                <a:solidFill>
                  <a:srgbClr val="011892"/>
                </a:solidFill>
                <a:latin typeface="+mj-lt"/>
                <a:cs typeface="Calibri"/>
              </a:rPr>
              <a:t>:</a:t>
            </a:r>
            <a:r>
              <a:rPr sz="3375" baseline="1706" dirty="0">
                <a:latin typeface="+mj-lt"/>
                <a:cs typeface="Calibri"/>
              </a:rPr>
              <a:t> 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461" y="2661453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9844" y="2670115"/>
            <a:ext cx="7864316" cy="21877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5232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Co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 </a:t>
            </a:r>
            <a:r>
              <a:rPr sz="3375" b="1" spc="-3" baseline="2560" dirty="0">
                <a:latin typeface="+mj-lt"/>
                <a:cs typeface="Calibri"/>
              </a:rPr>
              <a:t>i</a:t>
            </a:r>
            <a:r>
              <a:rPr sz="3375" b="1" spc="-10" baseline="2560" dirty="0">
                <a:latin typeface="+mj-lt"/>
                <a:cs typeface="Calibri"/>
              </a:rPr>
              <a:t>n</a:t>
            </a:r>
            <a:r>
              <a:rPr sz="3375" b="1" baseline="2560" dirty="0">
                <a:latin typeface="+mj-lt"/>
                <a:cs typeface="Calibri"/>
              </a:rPr>
              <a:t>f</a:t>
            </a:r>
            <a:r>
              <a:rPr sz="3375" b="1" spc="-49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a</a:t>
            </a:r>
            <a:r>
              <a:rPr sz="3375" b="1" spc="-24" baseline="2560" dirty="0">
                <a:latin typeface="+mj-lt"/>
                <a:cs typeface="Calibri"/>
              </a:rPr>
              <a:t>s</a:t>
            </a:r>
            <a:r>
              <a:rPr sz="3375" b="1" baseline="2560" dirty="0">
                <a:latin typeface="+mj-lt"/>
                <a:cs typeface="Calibri"/>
              </a:rPr>
              <a:t>tr</a:t>
            </a:r>
            <a:r>
              <a:rPr sz="3375" b="1" spc="-3" baseline="2560" dirty="0">
                <a:latin typeface="+mj-lt"/>
                <a:cs typeface="Calibri"/>
              </a:rPr>
              <a:t>u</a:t>
            </a:r>
            <a:r>
              <a:rPr sz="3375" b="1" baseline="2560" dirty="0">
                <a:latin typeface="+mj-lt"/>
                <a:cs typeface="Calibri"/>
              </a:rPr>
              <a:t>c</a:t>
            </a:r>
            <a:r>
              <a:rPr sz="3375" b="1" spc="-3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u</a:t>
            </a:r>
            <a:r>
              <a:rPr sz="3375" b="1" spc="-24" baseline="2560" dirty="0">
                <a:latin typeface="+mj-lt"/>
                <a:cs typeface="Calibri"/>
              </a:rPr>
              <a:t>r</a:t>
            </a:r>
            <a:r>
              <a:rPr sz="3375" b="1" baseline="2560" dirty="0">
                <a:latin typeface="+mj-lt"/>
                <a:cs typeface="Calibri"/>
              </a:rPr>
              <a:t>e: </a:t>
            </a:r>
            <a:endParaRPr sz="2250" dirty="0">
              <a:latin typeface="+mj-lt"/>
              <a:cs typeface="Calibri"/>
            </a:endParaRPr>
          </a:p>
          <a:p>
            <a:pPr marL="446469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A s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 of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eleme</a:t>
            </a:r>
            <a:r>
              <a:rPr sz="2250" spc="-20" dirty="0">
                <a:latin typeface="+mj-lt"/>
                <a:cs typeface="Calibri"/>
              </a:rPr>
              <a:t>n</a:t>
            </a:r>
            <a:r>
              <a:rPr sz="2250" dirty="0">
                <a:latin typeface="+mj-lt"/>
                <a:cs typeface="Calibri"/>
              </a:rPr>
              <a:t>ts </a:t>
            </a:r>
            <a:r>
              <a:rPr sz="2250" spc="-18" dirty="0">
                <a:latin typeface="+mj-lt"/>
                <a:cs typeface="Calibri"/>
              </a:rPr>
              <a:t>c</a:t>
            </a:r>
            <a:r>
              <a:rPr sz="2250" dirty="0">
                <a:latin typeface="+mj-lt"/>
                <a:cs typeface="Calibri"/>
              </a:rPr>
              <a:t>onnec</a:t>
            </a:r>
            <a:r>
              <a:rPr sz="2250" spc="-24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</a:t>
            </a:r>
            <a:r>
              <a:rPr sz="2250" spc="-18" dirty="0">
                <a:latin typeface="+mj-lt"/>
                <a:cs typeface="Calibri"/>
              </a:rPr>
              <a:t>g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ther </a:t>
            </a:r>
          </a:p>
          <a:p>
            <a:pPr marL="8929" marR="52320">
              <a:spcBef>
                <a:spcPts val="1331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ols: </a:t>
            </a:r>
            <a:endParaRPr sz="2250" dirty="0">
              <a:latin typeface="+mj-lt"/>
              <a:cs typeface="Calibri"/>
            </a:endParaRPr>
          </a:p>
          <a:p>
            <a:pPr marL="446469" marR="52320">
              <a:spcBef>
                <a:spcPts val="55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r>
              <a:rPr sz="2250" spc="207" dirty="0">
                <a:latin typeface="+mj-lt"/>
                <a:cs typeface="Arial"/>
              </a:rPr>
              <a:t> </a:t>
            </a:r>
            <a:r>
              <a:rPr sz="2250" dirty="0">
                <a:latin typeface="+mj-lt"/>
                <a:cs typeface="Calibri"/>
              </a:rPr>
              <a:t>Needed </a:t>
            </a:r>
            <a:r>
              <a:rPr sz="2250" spc="-20" dirty="0">
                <a:latin typeface="+mj-lt"/>
                <a:cs typeface="Calibri"/>
              </a:rPr>
              <a:t>t</a:t>
            </a:r>
            <a:r>
              <a:rPr sz="2250" dirty="0">
                <a:latin typeface="+mj-lt"/>
                <a:cs typeface="Calibri"/>
              </a:rPr>
              <a:t>o use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</a:p>
          <a:p>
            <a:pPr marL="8929" marR="52320">
              <a:lnSpc>
                <a:spcPts val="2707"/>
              </a:lnSpc>
              <a:spcBef>
                <a:spcPts val="1401"/>
              </a:spcBef>
            </a:pPr>
            <a:endParaRPr sz="2250" dirty="0"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4461" y="360800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461" y="4545617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7399" y="4965312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endParaRPr sz="2250" dirty="0">
              <a:latin typeface="+mj-lt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A28F3-B5F4-3B42-A346-587774FF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2560" y="6169738"/>
            <a:ext cx="2743200" cy="365125"/>
          </a:xfrm>
        </p:spPr>
        <p:txBody>
          <a:bodyPr/>
          <a:lstStyle/>
          <a:p>
            <a:fld id="{322519E7-9951-4D95-A76F-C59028A0B02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608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5304" y="3924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Internet?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4267" y="116206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Vincent Cerf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81" y="1931637"/>
            <a:ext cx="2365010" cy="15766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C6CE2D-59FF-4942-811F-09DBB3490DD9}"/>
              </a:ext>
            </a:extLst>
          </p:cNvPr>
          <p:cNvSpPr/>
          <p:nvPr/>
        </p:nvSpPr>
        <p:spPr>
          <a:xfrm>
            <a:off x="6469224" y="3924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father of the World Wide Web?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FB45D-31BD-194C-8940-7B1089F0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66" y="1853450"/>
            <a:ext cx="2522867" cy="15242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B76582-93DF-C948-9679-481E5398EF67}"/>
              </a:ext>
            </a:extLst>
          </p:cNvPr>
          <p:cNvSpPr txBox="1"/>
          <p:nvPr/>
        </p:nvSpPr>
        <p:spPr>
          <a:xfrm>
            <a:off x="6613729" y="1162062"/>
            <a:ext cx="37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Berners Lee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BE5E4-A16A-4945-AEDF-19134DD3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CC6C-1063-3B47-B588-FA8994DF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5CA3-24D2-CC43-8A72-9093DB426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Printer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Firewall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F314D-1898-8E4D-8BF1-EC61418E2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Device 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4D95A-FC46-5E41-8B57-41A08F72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4A0D5C-8C9C-4F4D-8949-DC4D9140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9F016-08CC-E547-A4E7-CAABD7A80D0E}"/>
              </a:ext>
            </a:extLst>
          </p:cNvPr>
          <p:cNvSpPr/>
          <p:nvPr/>
        </p:nvSpPr>
        <p:spPr>
          <a:xfrm>
            <a:off x="957941" y="1933985"/>
            <a:ext cx="100895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person X recently got a job with a computer support services company in his hometown Gandhinagar. A customer has asked for someone to come connect their home network to the Internet. They only have a </a:t>
            </a:r>
            <a:r>
              <a:rPr lang="en-IN" b="1" dirty="0"/>
              <a:t>cable modem</a:t>
            </a:r>
            <a:r>
              <a:rPr lang="en-IN" dirty="0"/>
              <a:t>. Which of the following devices would X  most likely take with him to complete the task?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wireless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LAN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desktop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firewall appliance</a:t>
            </a:r>
            <a:endParaRPr lang="en-IN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4A9FE0-51E6-134C-854F-334343E18134}"/>
              </a:ext>
            </a:extLst>
          </p:cNvPr>
          <p:cNvSpPr/>
          <p:nvPr/>
        </p:nvSpPr>
        <p:spPr>
          <a:xfrm>
            <a:off x="957941" y="44856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wireless router</a:t>
            </a:r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CDA76-9D7D-7F42-8E49-E6A68225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00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CC6C-1063-3B47-B588-FA8994DF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5CA3-24D2-CC43-8A72-9093DB426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Printer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Firewall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F314D-1898-8E4D-8BF1-EC61418E2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Device 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End</a:t>
            </a:r>
          </a:p>
          <a:p>
            <a:pPr lvl="1"/>
            <a:r>
              <a:rPr lang="en-US" dirty="0"/>
              <a:t>Intermediary</a:t>
            </a:r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End</a:t>
            </a:r>
          </a:p>
          <a:p>
            <a:pPr lvl="1"/>
            <a:r>
              <a:rPr lang="en-US" u="sng" dirty="0">
                <a:solidFill>
                  <a:schemeClr val="accent2"/>
                </a:solidFill>
              </a:rPr>
              <a:t>Intermediary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7BC67-9C3D-BA4E-88A6-41F937E3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42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6B126-521E-FD4F-BCAF-56A4C2BF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83" y="428977"/>
            <a:ext cx="7829431" cy="5751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141767-9CF2-624D-B437-E41470BDA5DC}"/>
              </a:ext>
            </a:extLst>
          </p:cNvPr>
          <p:cNvSpPr txBox="1"/>
          <p:nvPr/>
        </p:nvSpPr>
        <p:spPr>
          <a:xfrm>
            <a:off x="9883159" y="6208888"/>
            <a:ext cx="2144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Cisco Networking Academy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1BF7B-D292-3F43-913B-57F844DC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85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1684734" y="2518172"/>
            <a:ext cx="776883" cy="776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845594" y="2080617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9875" y="2661047"/>
            <a:ext cx="428625" cy="419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18805" y="3286125"/>
            <a:ext cx="410766" cy="285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97461" y="2393156"/>
            <a:ext cx="508992" cy="500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94084" y="2822495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1133" y="2473523"/>
            <a:ext cx="651867" cy="64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60609" y="2822495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83035" y="3093548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52118" y="1983904"/>
            <a:ext cx="892086" cy="522088"/>
          </a:xfrm>
          <a:custGeom>
            <a:avLst/>
            <a:gdLst/>
            <a:ahLst/>
            <a:cxnLst/>
            <a:rect l="l" t="t" r="r" b="b"/>
            <a:pathLst>
              <a:path w="1268745" h="742525">
                <a:moveTo>
                  <a:pt x="21316" y="742525"/>
                </a:moveTo>
                <a:lnTo>
                  <a:pt x="15520" y="711308"/>
                </a:lnTo>
                <a:lnTo>
                  <a:pt x="3925" y="600403"/>
                </a:lnTo>
                <a:lnTo>
                  <a:pt x="0" y="498885"/>
                </a:lnTo>
                <a:lnTo>
                  <a:pt x="3744" y="406754"/>
                </a:lnTo>
                <a:lnTo>
                  <a:pt x="15159" y="324010"/>
                </a:lnTo>
                <a:lnTo>
                  <a:pt x="34243" y="250654"/>
                </a:lnTo>
                <a:lnTo>
                  <a:pt x="60997" y="186684"/>
                </a:lnTo>
                <a:lnTo>
                  <a:pt x="95421" y="132102"/>
                </a:lnTo>
                <a:lnTo>
                  <a:pt x="137515" y="86907"/>
                </a:lnTo>
                <a:lnTo>
                  <a:pt x="187279" y="51100"/>
                </a:lnTo>
                <a:lnTo>
                  <a:pt x="244713" y="24679"/>
                </a:lnTo>
                <a:lnTo>
                  <a:pt x="309816" y="7646"/>
                </a:lnTo>
                <a:lnTo>
                  <a:pt x="382590" y="0"/>
                </a:lnTo>
                <a:lnTo>
                  <a:pt x="463033" y="1740"/>
                </a:lnTo>
                <a:lnTo>
                  <a:pt x="551146" y="12868"/>
                </a:lnTo>
                <a:lnTo>
                  <a:pt x="646929" y="33383"/>
                </a:lnTo>
                <a:lnTo>
                  <a:pt x="750382" y="63285"/>
                </a:lnTo>
                <a:lnTo>
                  <a:pt x="861505" y="102574"/>
                </a:lnTo>
                <a:lnTo>
                  <a:pt x="980298" y="151250"/>
                </a:lnTo>
                <a:lnTo>
                  <a:pt x="1106760" y="209313"/>
                </a:lnTo>
                <a:lnTo>
                  <a:pt x="1240892" y="276763"/>
                </a:lnTo>
                <a:lnTo>
                  <a:pt x="1268745" y="292146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0626" y="2098796"/>
            <a:ext cx="203496" cy="167801"/>
          </a:xfrm>
          <a:custGeom>
            <a:avLst/>
            <a:gdLst/>
            <a:ahLst/>
            <a:cxnLst/>
            <a:rect l="l" t="t" r="r" b="b"/>
            <a:pathLst>
              <a:path w="289416" h="238650">
                <a:moveTo>
                  <a:pt x="0" y="226787"/>
                </a:moveTo>
                <a:lnTo>
                  <a:pt x="289416" y="238650"/>
                </a:lnTo>
                <a:lnTo>
                  <a:pt x="125256" y="0"/>
                </a:lnTo>
                <a:lnTo>
                  <a:pt x="0" y="226787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73478" y="2467416"/>
            <a:ext cx="179105" cy="195731"/>
          </a:xfrm>
          <a:custGeom>
            <a:avLst/>
            <a:gdLst/>
            <a:ahLst/>
            <a:cxnLst/>
            <a:rect l="l" t="t" r="r" b="b"/>
            <a:pathLst>
              <a:path w="254727" h="278373">
                <a:moveTo>
                  <a:pt x="0" y="47293"/>
                </a:moveTo>
                <a:lnTo>
                  <a:pt x="174658" y="278373"/>
                </a:lnTo>
                <a:lnTo>
                  <a:pt x="254727" y="0"/>
                </a:lnTo>
                <a:lnTo>
                  <a:pt x="0" y="47293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85172" y="2205633"/>
            <a:ext cx="1285875" cy="419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55148" y="1821656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79686" y="1669245"/>
            <a:ext cx="1770787" cy="427901"/>
          </a:xfrm>
          <a:custGeom>
            <a:avLst/>
            <a:gdLst/>
            <a:ahLst/>
            <a:cxnLst/>
            <a:rect l="l" t="t" r="r" b="b"/>
            <a:pathLst>
              <a:path w="2518452" h="608571">
                <a:moveTo>
                  <a:pt x="0" y="608571"/>
                </a:moveTo>
                <a:lnTo>
                  <a:pt x="92636" y="501258"/>
                </a:lnTo>
                <a:lnTo>
                  <a:pt x="171980" y="425895"/>
                </a:lnTo>
                <a:lnTo>
                  <a:pt x="256512" y="356666"/>
                </a:lnTo>
                <a:lnTo>
                  <a:pt x="346234" y="293571"/>
                </a:lnTo>
                <a:lnTo>
                  <a:pt x="441145" y="236611"/>
                </a:lnTo>
                <a:lnTo>
                  <a:pt x="541245" y="185785"/>
                </a:lnTo>
                <a:lnTo>
                  <a:pt x="646534" y="141093"/>
                </a:lnTo>
                <a:lnTo>
                  <a:pt x="757013" y="102535"/>
                </a:lnTo>
                <a:lnTo>
                  <a:pt x="872680" y="70111"/>
                </a:lnTo>
                <a:lnTo>
                  <a:pt x="993537" y="43821"/>
                </a:lnTo>
                <a:lnTo>
                  <a:pt x="1119584" y="23664"/>
                </a:lnTo>
                <a:lnTo>
                  <a:pt x="1250819" y="9642"/>
                </a:lnTo>
                <a:lnTo>
                  <a:pt x="1387244" y="1754"/>
                </a:lnTo>
                <a:lnTo>
                  <a:pt x="1528858" y="0"/>
                </a:lnTo>
                <a:lnTo>
                  <a:pt x="1675662" y="4379"/>
                </a:lnTo>
                <a:lnTo>
                  <a:pt x="1827655" y="14892"/>
                </a:lnTo>
                <a:lnTo>
                  <a:pt x="1984838" y="31539"/>
                </a:lnTo>
                <a:lnTo>
                  <a:pt x="2147210" y="54319"/>
                </a:lnTo>
                <a:lnTo>
                  <a:pt x="2314771" y="83233"/>
                </a:lnTo>
                <a:lnTo>
                  <a:pt x="2487522" y="118281"/>
                </a:lnTo>
                <a:lnTo>
                  <a:pt x="2518452" y="125613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07741" y="1663791"/>
            <a:ext cx="198263" cy="177252"/>
          </a:xfrm>
          <a:custGeom>
            <a:avLst/>
            <a:gdLst/>
            <a:ahLst/>
            <a:cxnLst/>
            <a:rect l="l" t="t" r="r" b="b"/>
            <a:pathLst>
              <a:path w="281974" h="252092">
                <a:moveTo>
                  <a:pt x="0" y="252092"/>
                </a:moveTo>
                <a:lnTo>
                  <a:pt x="281974" y="185807"/>
                </a:lnTo>
                <a:lnTo>
                  <a:pt x="59761" y="0"/>
                </a:lnTo>
                <a:lnTo>
                  <a:pt x="0" y="252092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86639" y="2025973"/>
            <a:ext cx="180102" cy="201140"/>
          </a:xfrm>
          <a:custGeom>
            <a:avLst/>
            <a:gdLst/>
            <a:ahLst/>
            <a:cxnLst/>
            <a:rect l="l" t="t" r="r" b="b"/>
            <a:pathLst>
              <a:path w="256145" h="286066">
                <a:moveTo>
                  <a:pt x="45486" y="0"/>
                </a:moveTo>
                <a:lnTo>
                  <a:pt x="0" y="286066"/>
                </a:lnTo>
                <a:lnTo>
                  <a:pt x="256145" y="150815"/>
                </a:lnTo>
                <a:lnTo>
                  <a:pt x="45486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30095" y="2102307"/>
            <a:ext cx="422665" cy="102250"/>
          </a:xfrm>
          <a:custGeom>
            <a:avLst/>
            <a:gdLst/>
            <a:ahLst/>
            <a:cxnLst/>
            <a:rect l="l" t="t" r="r" b="b"/>
            <a:pathLst>
              <a:path w="601123" h="145422">
                <a:moveTo>
                  <a:pt x="0" y="145422"/>
                </a:moveTo>
                <a:lnTo>
                  <a:pt x="27200" y="129045"/>
                </a:lnTo>
                <a:lnTo>
                  <a:pt x="58621" y="113141"/>
                </a:lnTo>
                <a:lnTo>
                  <a:pt x="89607" y="98283"/>
                </a:lnTo>
                <a:lnTo>
                  <a:pt x="120156" y="84470"/>
                </a:lnTo>
                <a:lnTo>
                  <a:pt x="150268" y="71702"/>
                </a:lnTo>
                <a:lnTo>
                  <a:pt x="179944" y="59979"/>
                </a:lnTo>
                <a:lnTo>
                  <a:pt x="209184" y="49301"/>
                </a:lnTo>
                <a:lnTo>
                  <a:pt x="237987" y="39669"/>
                </a:lnTo>
                <a:lnTo>
                  <a:pt x="266354" y="31081"/>
                </a:lnTo>
                <a:lnTo>
                  <a:pt x="294285" y="23539"/>
                </a:lnTo>
                <a:lnTo>
                  <a:pt x="321780" y="17041"/>
                </a:lnTo>
                <a:lnTo>
                  <a:pt x="348838" y="11589"/>
                </a:lnTo>
                <a:lnTo>
                  <a:pt x="375461" y="7181"/>
                </a:lnTo>
                <a:lnTo>
                  <a:pt x="401647" y="3818"/>
                </a:lnTo>
                <a:lnTo>
                  <a:pt x="427397" y="1500"/>
                </a:lnTo>
                <a:lnTo>
                  <a:pt x="452712" y="228"/>
                </a:lnTo>
                <a:lnTo>
                  <a:pt x="477590" y="0"/>
                </a:lnTo>
                <a:lnTo>
                  <a:pt x="502032" y="816"/>
                </a:lnTo>
                <a:lnTo>
                  <a:pt x="526039" y="2678"/>
                </a:lnTo>
                <a:lnTo>
                  <a:pt x="549610" y="5584"/>
                </a:lnTo>
                <a:lnTo>
                  <a:pt x="572745" y="9535"/>
                </a:lnTo>
                <a:lnTo>
                  <a:pt x="601123" y="2393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28234" y="2187773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91649" y="2027805"/>
            <a:ext cx="203664" cy="163636"/>
          </a:xfrm>
          <a:custGeom>
            <a:avLst/>
            <a:gdLst/>
            <a:ahLst/>
            <a:cxnLst/>
            <a:rect l="l" t="t" r="r" b="b"/>
            <a:pathLst>
              <a:path w="289655" h="232727">
                <a:moveTo>
                  <a:pt x="0" y="231056"/>
                </a:moveTo>
                <a:lnTo>
                  <a:pt x="289655" y="232727"/>
                </a:lnTo>
                <a:lnTo>
                  <a:pt x="117199" y="0"/>
                </a:lnTo>
                <a:lnTo>
                  <a:pt x="0" y="231056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93159" y="2115011"/>
            <a:ext cx="203043" cy="171994"/>
          </a:xfrm>
          <a:custGeom>
            <a:avLst/>
            <a:gdLst/>
            <a:ahLst/>
            <a:cxnLst/>
            <a:rect l="l" t="t" r="r" b="b"/>
            <a:pathLst>
              <a:path w="288772" h="244614">
                <a:moveTo>
                  <a:pt x="155135" y="0"/>
                </a:moveTo>
                <a:lnTo>
                  <a:pt x="0" y="244614"/>
                </a:lnTo>
                <a:lnTo>
                  <a:pt x="288772" y="221954"/>
                </a:lnTo>
                <a:lnTo>
                  <a:pt x="155135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79487" y="2103103"/>
            <a:ext cx="266842" cy="33742"/>
          </a:xfrm>
          <a:custGeom>
            <a:avLst/>
            <a:gdLst/>
            <a:ahLst/>
            <a:cxnLst/>
            <a:rect l="l" t="t" r="r" b="b"/>
            <a:pathLst>
              <a:path w="379509" h="47988">
                <a:moveTo>
                  <a:pt x="0" y="47988"/>
                </a:moveTo>
                <a:lnTo>
                  <a:pt x="26979" y="31249"/>
                </a:lnTo>
                <a:lnTo>
                  <a:pt x="41699" y="26419"/>
                </a:lnTo>
                <a:lnTo>
                  <a:pt x="56566" y="21994"/>
                </a:lnTo>
                <a:lnTo>
                  <a:pt x="71578" y="17974"/>
                </a:lnTo>
                <a:lnTo>
                  <a:pt x="86736" y="14359"/>
                </a:lnTo>
                <a:lnTo>
                  <a:pt x="102041" y="11148"/>
                </a:lnTo>
                <a:lnTo>
                  <a:pt x="117491" y="8342"/>
                </a:lnTo>
                <a:lnTo>
                  <a:pt x="133087" y="5940"/>
                </a:lnTo>
                <a:lnTo>
                  <a:pt x="148829" y="3943"/>
                </a:lnTo>
                <a:lnTo>
                  <a:pt x="164717" y="2350"/>
                </a:lnTo>
                <a:lnTo>
                  <a:pt x="180751" y="1162"/>
                </a:lnTo>
                <a:lnTo>
                  <a:pt x="196931" y="379"/>
                </a:lnTo>
                <a:lnTo>
                  <a:pt x="213258" y="0"/>
                </a:lnTo>
                <a:lnTo>
                  <a:pt x="229730" y="25"/>
                </a:lnTo>
                <a:lnTo>
                  <a:pt x="246349" y="455"/>
                </a:lnTo>
                <a:lnTo>
                  <a:pt x="263114" y="1289"/>
                </a:lnTo>
                <a:lnTo>
                  <a:pt x="280026" y="2528"/>
                </a:lnTo>
                <a:lnTo>
                  <a:pt x="297083" y="4170"/>
                </a:lnTo>
                <a:lnTo>
                  <a:pt x="314287" y="6218"/>
                </a:lnTo>
                <a:lnTo>
                  <a:pt x="331638" y="8669"/>
                </a:lnTo>
                <a:lnTo>
                  <a:pt x="349135" y="11525"/>
                </a:lnTo>
                <a:lnTo>
                  <a:pt x="379509" y="20950"/>
                </a:lnTo>
              </a:path>
            </a:pathLst>
          </a:custGeom>
          <a:ln w="63499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98015" y="2024228"/>
            <a:ext cx="200975" cy="173982"/>
          </a:xfrm>
          <a:custGeom>
            <a:avLst/>
            <a:gdLst/>
            <a:ahLst/>
            <a:cxnLst/>
            <a:rect l="l" t="t" r="r" b="b"/>
            <a:pathLst>
              <a:path w="285831" h="247441">
                <a:moveTo>
                  <a:pt x="0" y="247441"/>
                </a:moveTo>
                <a:lnTo>
                  <a:pt x="285831" y="200501"/>
                </a:lnTo>
                <a:lnTo>
                  <a:pt x="76780" y="0"/>
                </a:lnTo>
                <a:lnTo>
                  <a:pt x="0" y="247441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43663" y="2047680"/>
            <a:ext cx="202812" cy="173436"/>
          </a:xfrm>
          <a:custGeom>
            <a:avLst/>
            <a:gdLst/>
            <a:ahLst/>
            <a:cxnLst/>
            <a:rect l="l" t="t" r="r" b="b"/>
            <a:pathLst>
              <a:path w="288444" h="246664">
                <a:moveTo>
                  <a:pt x="151855" y="0"/>
                </a:moveTo>
                <a:lnTo>
                  <a:pt x="0" y="246664"/>
                </a:lnTo>
                <a:lnTo>
                  <a:pt x="288444" y="220149"/>
                </a:lnTo>
                <a:lnTo>
                  <a:pt x="151855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50418" y="2748543"/>
            <a:ext cx="267398" cy="677926"/>
          </a:xfrm>
          <a:custGeom>
            <a:avLst/>
            <a:gdLst/>
            <a:ahLst/>
            <a:cxnLst/>
            <a:rect l="l" t="t" r="r" b="b"/>
            <a:pathLst>
              <a:path w="380300" h="964162">
                <a:moveTo>
                  <a:pt x="0" y="964162"/>
                </a:moveTo>
                <a:lnTo>
                  <a:pt x="7306" y="933264"/>
                </a:lnTo>
                <a:lnTo>
                  <a:pt x="20545" y="884572"/>
                </a:lnTo>
                <a:lnTo>
                  <a:pt x="34269" y="836237"/>
                </a:lnTo>
                <a:lnTo>
                  <a:pt x="48478" y="788260"/>
                </a:lnTo>
                <a:lnTo>
                  <a:pt x="63171" y="740642"/>
                </a:lnTo>
                <a:lnTo>
                  <a:pt x="78348" y="693381"/>
                </a:lnTo>
                <a:lnTo>
                  <a:pt x="94010" y="646478"/>
                </a:lnTo>
                <a:lnTo>
                  <a:pt x="110156" y="599933"/>
                </a:lnTo>
                <a:lnTo>
                  <a:pt x="126787" y="553746"/>
                </a:lnTo>
                <a:lnTo>
                  <a:pt x="143902" y="507917"/>
                </a:lnTo>
                <a:lnTo>
                  <a:pt x="161502" y="462446"/>
                </a:lnTo>
                <a:lnTo>
                  <a:pt x="179586" y="417332"/>
                </a:lnTo>
                <a:lnTo>
                  <a:pt x="198155" y="372576"/>
                </a:lnTo>
                <a:lnTo>
                  <a:pt x="217208" y="328178"/>
                </a:lnTo>
                <a:lnTo>
                  <a:pt x="236745" y="284137"/>
                </a:lnTo>
                <a:lnTo>
                  <a:pt x="256767" y="240455"/>
                </a:lnTo>
                <a:lnTo>
                  <a:pt x="277274" y="197129"/>
                </a:lnTo>
                <a:lnTo>
                  <a:pt x="298265" y="154162"/>
                </a:lnTo>
                <a:lnTo>
                  <a:pt x="319740" y="111552"/>
                </a:lnTo>
                <a:lnTo>
                  <a:pt x="341700" y="69300"/>
                </a:lnTo>
                <a:lnTo>
                  <a:pt x="364145" y="27405"/>
                </a:lnTo>
                <a:lnTo>
                  <a:pt x="38030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28017" y="2610847"/>
            <a:ext cx="170973" cy="203182"/>
          </a:xfrm>
          <a:custGeom>
            <a:avLst/>
            <a:gdLst/>
            <a:ahLst/>
            <a:cxnLst/>
            <a:rect l="l" t="t" r="r" b="b"/>
            <a:pathLst>
              <a:path w="243161" h="288970">
                <a:moveTo>
                  <a:pt x="223184" y="288970"/>
                </a:moveTo>
                <a:lnTo>
                  <a:pt x="243161" y="0"/>
                </a:lnTo>
                <a:lnTo>
                  <a:pt x="0" y="157401"/>
                </a:lnTo>
                <a:lnTo>
                  <a:pt x="223184" y="28897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783461" y="5125641"/>
            <a:ext cx="1276945" cy="4196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15603" y="5426690"/>
            <a:ext cx="1270160" cy="505299"/>
          </a:xfrm>
          <a:custGeom>
            <a:avLst/>
            <a:gdLst/>
            <a:ahLst/>
            <a:cxnLst/>
            <a:rect l="l" t="t" r="r" b="b"/>
            <a:pathLst>
              <a:path w="1806450" h="718648">
                <a:moveTo>
                  <a:pt x="0" y="0"/>
                </a:moveTo>
                <a:lnTo>
                  <a:pt x="130338" y="142277"/>
                </a:lnTo>
                <a:lnTo>
                  <a:pt x="237830" y="249406"/>
                </a:lnTo>
                <a:lnTo>
                  <a:pt x="343084" y="345537"/>
                </a:lnTo>
                <a:lnTo>
                  <a:pt x="446102" y="430669"/>
                </a:lnTo>
                <a:lnTo>
                  <a:pt x="546883" y="504803"/>
                </a:lnTo>
                <a:lnTo>
                  <a:pt x="645428" y="567939"/>
                </a:lnTo>
                <a:lnTo>
                  <a:pt x="741736" y="620077"/>
                </a:lnTo>
                <a:lnTo>
                  <a:pt x="835807" y="661217"/>
                </a:lnTo>
                <a:lnTo>
                  <a:pt x="927641" y="691359"/>
                </a:lnTo>
                <a:lnTo>
                  <a:pt x="1017239" y="710502"/>
                </a:lnTo>
                <a:lnTo>
                  <a:pt x="1104600" y="718648"/>
                </a:lnTo>
                <a:lnTo>
                  <a:pt x="1189724" y="715795"/>
                </a:lnTo>
                <a:lnTo>
                  <a:pt x="1272612" y="701945"/>
                </a:lnTo>
                <a:lnTo>
                  <a:pt x="1353263" y="677096"/>
                </a:lnTo>
                <a:lnTo>
                  <a:pt x="1431678" y="641249"/>
                </a:lnTo>
                <a:lnTo>
                  <a:pt x="1507856" y="594405"/>
                </a:lnTo>
                <a:lnTo>
                  <a:pt x="1581797" y="536562"/>
                </a:lnTo>
                <a:lnTo>
                  <a:pt x="1653502" y="467721"/>
                </a:lnTo>
                <a:lnTo>
                  <a:pt x="1722970" y="387883"/>
                </a:lnTo>
                <a:lnTo>
                  <a:pt x="1790202" y="297046"/>
                </a:lnTo>
                <a:lnTo>
                  <a:pt x="1806450" y="269612"/>
                </a:lnTo>
              </a:path>
            </a:pathLst>
          </a:custGeom>
          <a:ln w="63500">
            <a:solidFill>
              <a:srgbClr val="9416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6018" y="5478731"/>
            <a:ext cx="171198" cy="203153"/>
          </a:xfrm>
          <a:custGeom>
            <a:avLst/>
            <a:gdLst/>
            <a:ahLst/>
            <a:cxnLst/>
            <a:rect l="l" t="t" r="r" b="b"/>
            <a:pathLst>
              <a:path w="243481" h="288928">
                <a:moveTo>
                  <a:pt x="222916" y="288928"/>
                </a:moveTo>
                <a:lnTo>
                  <a:pt x="243481" y="0"/>
                </a:lnTo>
                <a:lnTo>
                  <a:pt x="0" y="156904"/>
                </a:lnTo>
                <a:lnTo>
                  <a:pt x="222916" y="288928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11842" y="5305105"/>
            <a:ext cx="187535" cy="197692"/>
          </a:xfrm>
          <a:custGeom>
            <a:avLst/>
            <a:gdLst/>
            <a:ahLst/>
            <a:cxnLst/>
            <a:rect l="l" t="t" r="r" b="b"/>
            <a:pathLst>
              <a:path w="266717" h="281162">
                <a:moveTo>
                  <a:pt x="266717" y="112981"/>
                </a:moveTo>
                <a:lnTo>
                  <a:pt x="0" y="0"/>
                </a:lnTo>
                <a:lnTo>
                  <a:pt x="69646" y="281162"/>
                </a:lnTo>
                <a:lnTo>
                  <a:pt x="266717" y="112981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67562" y="3580804"/>
            <a:ext cx="955477" cy="955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66428" y="4141261"/>
            <a:ext cx="791781" cy="907492"/>
          </a:xfrm>
          <a:custGeom>
            <a:avLst/>
            <a:gdLst/>
            <a:ahLst/>
            <a:cxnLst/>
            <a:rect l="l" t="t" r="r" b="b"/>
            <a:pathLst>
              <a:path w="1126089" h="1290655">
                <a:moveTo>
                  <a:pt x="0" y="1290655"/>
                </a:moveTo>
                <a:lnTo>
                  <a:pt x="27500" y="1166368"/>
                </a:lnTo>
                <a:lnTo>
                  <a:pt x="53227" y="1076612"/>
                </a:lnTo>
                <a:lnTo>
                  <a:pt x="82341" y="990058"/>
                </a:lnTo>
                <a:lnTo>
                  <a:pt x="114842" y="906707"/>
                </a:lnTo>
                <a:lnTo>
                  <a:pt x="150730" y="826558"/>
                </a:lnTo>
                <a:lnTo>
                  <a:pt x="190005" y="749612"/>
                </a:lnTo>
                <a:lnTo>
                  <a:pt x="232667" y="675869"/>
                </a:lnTo>
                <a:lnTo>
                  <a:pt x="278716" y="605328"/>
                </a:lnTo>
                <a:lnTo>
                  <a:pt x="328152" y="537990"/>
                </a:lnTo>
                <a:lnTo>
                  <a:pt x="380975" y="473854"/>
                </a:lnTo>
                <a:lnTo>
                  <a:pt x="437184" y="412921"/>
                </a:lnTo>
                <a:lnTo>
                  <a:pt x="496781" y="355190"/>
                </a:lnTo>
                <a:lnTo>
                  <a:pt x="559765" y="300662"/>
                </a:lnTo>
                <a:lnTo>
                  <a:pt x="626135" y="249336"/>
                </a:lnTo>
                <a:lnTo>
                  <a:pt x="695893" y="201212"/>
                </a:lnTo>
                <a:lnTo>
                  <a:pt x="769038" y="156291"/>
                </a:lnTo>
                <a:lnTo>
                  <a:pt x="845569" y="114573"/>
                </a:lnTo>
                <a:lnTo>
                  <a:pt x="925488" y="76057"/>
                </a:lnTo>
                <a:lnTo>
                  <a:pt x="1008794" y="40743"/>
                </a:lnTo>
                <a:lnTo>
                  <a:pt x="1095486" y="8632"/>
                </a:lnTo>
                <a:lnTo>
                  <a:pt x="1126089" y="0"/>
                </a:lnTo>
              </a:path>
            </a:pathLst>
          </a:custGeom>
          <a:ln w="63499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211995" y="4059659"/>
            <a:ext cx="200050" cy="175324"/>
          </a:xfrm>
          <a:custGeom>
            <a:avLst/>
            <a:gdLst/>
            <a:ahLst/>
            <a:cxnLst/>
            <a:rect l="l" t="t" r="r" b="b"/>
            <a:pathLst>
              <a:path w="284516" h="249350">
                <a:moveTo>
                  <a:pt x="70333" y="249350"/>
                </a:moveTo>
                <a:lnTo>
                  <a:pt x="284516" y="54340"/>
                </a:lnTo>
                <a:lnTo>
                  <a:pt x="0" y="0"/>
                </a:lnTo>
                <a:lnTo>
                  <a:pt x="70333" y="24935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80184" y="5011921"/>
            <a:ext cx="179743" cy="194548"/>
          </a:xfrm>
          <a:custGeom>
            <a:avLst/>
            <a:gdLst/>
            <a:ahLst/>
            <a:cxnLst/>
            <a:rect l="l" t="t" r="r" b="b"/>
            <a:pathLst>
              <a:path w="255635" h="276691">
                <a:moveTo>
                  <a:pt x="0" y="0"/>
                </a:moveTo>
                <a:lnTo>
                  <a:pt x="85707" y="276691"/>
                </a:lnTo>
                <a:lnTo>
                  <a:pt x="255635" y="42111"/>
                </a:lnTo>
                <a:lnTo>
                  <a:pt x="0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6824" y="4566106"/>
            <a:ext cx="1268878" cy="743640"/>
          </a:xfrm>
          <a:custGeom>
            <a:avLst/>
            <a:gdLst/>
            <a:ahLst/>
            <a:cxnLst/>
            <a:rect l="l" t="t" r="r" b="b"/>
            <a:pathLst>
              <a:path w="1804626" h="1057621">
                <a:moveTo>
                  <a:pt x="0" y="1057621"/>
                </a:moveTo>
                <a:lnTo>
                  <a:pt x="144311" y="1031367"/>
                </a:lnTo>
                <a:lnTo>
                  <a:pt x="254551" y="1006503"/>
                </a:lnTo>
                <a:lnTo>
                  <a:pt x="362147" y="978525"/>
                </a:lnTo>
                <a:lnTo>
                  <a:pt x="467101" y="947432"/>
                </a:lnTo>
                <a:lnTo>
                  <a:pt x="569411" y="913224"/>
                </a:lnTo>
                <a:lnTo>
                  <a:pt x="669078" y="875903"/>
                </a:lnTo>
                <a:lnTo>
                  <a:pt x="766101" y="835466"/>
                </a:lnTo>
                <a:lnTo>
                  <a:pt x="860482" y="791916"/>
                </a:lnTo>
                <a:lnTo>
                  <a:pt x="952219" y="745251"/>
                </a:lnTo>
                <a:lnTo>
                  <a:pt x="1041314" y="695472"/>
                </a:lnTo>
                <a:lnTo>
                  <a:pt x="1127765" y="642579"/>
                </a:lnTo>
                <a:lnTo>
                  <a:pt x="1211573" y="586571"/>
                </a:lnTo>
                <a:lnTo>
                  <a:pt x="1292738" y="527448"/>
                </a:lnTo>
                <a:lnTo>
                  <a:pt x="1371260" y="465212"/>
                </a:lnTo>
                <a:lnTo>
                  <a:pt x="1447138" y="399861"/>
                </a:lnTo>
                <a:lnTo>
                  <a:pt x="1520374" y="331395"/>
                </a:lnTo>
                <a:lnTo>
                  <a:pt x="1590967" y="259816"/>
                </a:lnTo>
                <a:lnTo>
                  <a:pt x="1658916" y="185121"/>
                </a:lnTo>
                <a:lnTo>
                  <a:pt x="1724223" y="107313"/>
                </a:lnTo>
                <a:lnTo>
                  <a:pt x="1786886" y="26390"/>
                </a:lnTo>
                <a:lnTo>
                  <a:pt x="1804626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265914" y="3482578"/>
            <a:ext cx="955477" cy="946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47656" y="4433450"/>
            <a:ext cx="177218" cy="201997"/>
          </a:xfrm>
          <a:custGeom>
            <a:avLst/>
            <a:gdLst/>
            <a:ahLst/>
            <a:cxnLst/>
            <a:rect l="l" t="t" r="r" b="b"/>
            <a:pathLst>
              <a:path w="252044" h="287284">
                <a:moveTo>
                  <a:pt x="215016" y="287284"/>
                </a:moveTo>
                <a:lnTo>
                  <a:pt x="252044" y="0"/>
                </a:lnTo>
                <a:lnTo>
                  <a:pt x="0" y="142746"/>
                </a:lnTo>
                <a:lnTo>
                  <a:pt x="215016" y="2872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08599" y="5216418"/>
            <a:ext cx="193244" cy="180323"/>
          </a:xfrm>
          <a:custGeom>
            <a:avLst/>
            <a:gdLst/>
            <a:ahLst/>
            <a:cxnLst/>
            <a:rect l="l" t="t" r="r" b="b"/>
            <a:pathLst>
              <a:path w="274836" h="256459">
                <a:moveTo>
                  <a:pt x="238081" y="0"/>
                </a:moveTo>
                <a:lnTo>
                  <a:pt x="0" y="164984"/>
                </a:lnTo>
                <a:lnTo>
                  <a:pt x="274836" y="256459"/>
                </a:lnTo>
                <a:lnTo>
                  <a:pt x="238081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66916" y="3383785"/>
            <a:ext cx="177278" cy="198236"/>
          </a:xfrm>
          <a:custGeom>
            <a:avLst/>
            <a:gdLst/>
            <a:ahLst/>
            <a:cxnLst/>
            <a:rect l="l" t="t" r="r" b="b"/>
            <a:pathLst>
              <a:path w="252128" h="281936">
                <a:moveTo>
                  <a:pt x="0" y="0"/>
                </a:moveTo>
                <a:lnTo>
                  <a:pt x="66446" y="281936"/>
                </a:lnTo>
                <a:lnTo>
                  <a:pt x="252128" y="59617"/>
                </a:lnTo>
                <a:lnTo>
                  <a:pt x="0" y="0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141753" y="2934573"/>
            <a:ext cx="257100" cy="715615"/>
          </a:xfrm>
          <a:custGeom>
            <a:avLst/>
            <a:gdLst/>
            <a:ahLst/>
            <a:cxnLst/>
            <a:rect l="l" t="t" r="r" b="b"/>
            <a:pathLst>
              <a:path w="365654" h="1017763">
                <a:moveTo>
                  <a:pt x="365654" y="1017763"/>
                </a:moveTo>
                <a:lnTo>
                  <a:pt x="309405" y="950665"/>
                </a:lnTo>
                <a:lnTo>
                  <a:pt x="276614" y="906365"/>
                </a:lnTo>
                <a:lnTo>
                  <a:pt x="245658" y="861612"/>
                </a:lnTo>
                <a:lnTo>
                  <a:pt x="216538" y="816407"/>
                </a:lnTo>
                <a:lnTo>
                  <a:pt x="189253" y="770749"/>
                </a:lnTo>
                <a:lnTo>
                  <a:pt x="163804" y="724639"/>
                </a:lnTo>
                <a:lnTo>
                  <a:pt x="140191" y="678076"/>
                </a:lnTo>
                <a:lnTo>
                  <a:pt x="118413" y="631061"/>
                </a:lnTo>
                <a:lnTo>
                  <a:pt x="98470" y="583594"/>
                </a:lnTo>
                <a:lnTo>
                  <a:pt x="80363" y="535674"/>
                </a:lnTo>
                <a:lnTo>
                  <a:pt x="64092" y="487301"/>
                </a:lnTo>
                <a:lnTo>
                  <a:pt x="49656" y="438477"/>
                </a:lnTo>
                <a:lnTo>
                  <a:pt x="37056" y="389199"/>
                </a:lnTo>
                <a:lnTo>
                  <a:pt x="26291" y="339469"/>
                </a:lnTo>
                <a:lnTo>
                  <a:pt x="17361" y="289287"/>
                </a:lnTo>
                <a:lnTo>
                  <a:pt x="10268" y="238653"/>
                </a:lnTo>
                <a:lnTo>
                  <a:pt x="5009" y="187565"/>
                </a:lnTo>
                <a:lnTo>
                  <a:pt x="1587" y="136026"/>
                </a:lnTo>
                <a:lnTo>
                  <a:pt x="0" y="84034"/>
                </a:lnTo>
                <a:lnTo>
                  <a:pt x="248" y="31589"/>
                </a:lnTo>
                <a:lnTo>
                  <a:pt x="3519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51329" y="2775582"/>
            <a:ext cx="181197" cy="190577"/>
          </a:xfrm>
          <a:custGeom>
            <a:avLst/>
            <a:gdLst/>
            <a:ahLst/>
            <a:cxnLst/>
            <a:rect l="l" t="t" r="r" b="b"/>
            <a:pathLst>
              <a:path w="257703" h="271043">
                <a:moveTo>
                  <a:pt x="257703" y="271043"/>
                </a:moveTo>
                <a:lnTo>
                  <a:pt x="155534" y="0"/>
                </a:lnTo>
                <a:lnTo>
                  <a:pt x="0" y="244360"/>
                </a:lnTo>
                <a:lnTo>
                  <a:pt x="257703" y="271043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16953" y="3571812"/>
            <a:ext cx="190753" cy="195424"/>
          </a:xfrm>
          <a:custGeom>
            <a:avLst/>
            <a:gdLst/>
            <a:ahLst/>
            <a:cxnLst/>
            <a:rect l="l" t="t" r="r" b="b"/>
            <a:pathLst>
              <a:path w="271293" h="277936">
                <a:moveTo>
                  <a:pt x="0" y="176434"/>
                </a:moveTo>
                <a:lnTo>
                  <a:pt x="271293" y="277936"/>
                </a:lnTo>
                <a:lnTo>
                  <a:pt x="189718" y="0"/>
                </a:lnTo>
                <a:lnTo>
                  <a:pt x="0" y="176434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532930" y="2895582"/>
            <a:ext cx="271375" cy="90961"/>
          </a:xfrm>
          <a:custGeom>
            <a:avLst/>
            <a:gdLst/>
            <a:ahLst/>
            <a:cxnLst/>
            <a:rect l="l" t="t" r="r" b="b"/>
            <a:pathLst>
              <a:path w="385955" h="129367">
                <a:moveTo>
                  <a:pt x="385955" y="126965"/>
                </a:moveTo>
                <a:lnTo>
                  <a:pt x="354296" y="129367"/>
                </a:lnTo>
                <a:lnTo>
                  <a:pt x="334737" y="128195"/>
                </a:lnTo>
                <a:lnTo>
                  <a:pt x="315482" y="126590"/>
                </a:lnTo>
                <a:lnTo>
                  <a:pt x="296532" y="124554"/>
                </a:lnTo>
                <a:lnTo>
                  <a:pt x="277886" y="122085"/>
                </a:lnTo>
                <a:lnTo>
                  <a:pt x="259545" y="119185"/>
                </a:lnTo>
                <a:lnTo>
                  <a:pt x="241509" y="115852"/>
                </a:lnTo>
                <a:lnTo>
                  <a:pt x="223777" y="112088"/>
                </a:lnTo>
                <a:lnTo>
                  <a:pt x="206350" y="107892"/>
                </a:lnTo>
                <a:lnTo>
                  <a:pt x="189227" y="103264"/>
                </a:lnTo>
                <a:lnTo>
                  <a:pt x="172409" y="98203"/>
                </a:lnTo>
                <a:lnTo>
                  <a:pt x="155896" y="92711"/>
                </a:lnTo>
                <a:lnTo>
                  <a:pt x="139687" y="86787"/>
                </a:lnTo>
                <a:lnTo>
                  <a:pt x="123783" y="80431"/>
                </a:lnTo>
                <a:lnTo>
                  <a:pt x="108183" y="73642"/>
                </a:lnTo>
                <a:lnTo>
                  <a:pt x="92887" y="66422"/>
                </a:lnTo>
                <a:lnTo>
                  <a:pt x="77897" y="58770"/>
                </a:lnTo>
                <a:lnTo>
                  <a:pt x="63211" y="50686"/>
                </a:lnTo>
                <a:lnTo>
                  <a:pt x="48829" y="42170"/>
                </a:lnTo>
                <a:lnTo>
                  <a:pt x="34752" y="33222"/>
                </a:lnTo>
                <a:lnTo>
                  <a:pt x="20979" y="23842"/>
                </a:lnTo>
                <a:lnTo>
                  <a:pt x="0" y="0"/>
                </a:lnTo>
              </a:path>
            </a:pathLst>
          </a:custGeom>
          <a:ln w="63500">
            <a:solidFill>
              <a:srgbClr val="FE93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27339" y="2775582"/>
            <a:ext cx="188717" cy="196928"/>
          </a:xfrm>
          <a:custGeom>
            <a:avLst/>
            <a:gdLst/>
            <a:ahLst/>
            <a:cxnLst/>
            <a:rect l="l" t="t" r="r" b="b"/>
            <a:pathLst>
              <a:path w="268397" h="280075">
                <a:moveTo>
                  <a:pt x="268397" y="108929"/>
                </a:moveTo>
                <a:lnTo>
                  <a:pt x="0" y="0"/>
                </a:lnTo>
                <a:lnTo>
                  <a:pt x="73894" y="280075"/>
                </a:lnTo>
                <a:lnTo>
                  <a:pt x="268397" y="108929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721328" y="2428875"/>
            <a:ext cx="955477" cy="955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75153" y="2895722"/>
            <a:ext cx="188534" cy="181643"/>
          </a:xfrm>
          <a:custGeom>
            <a:avLst/>
            <a:gdLst/>
            <a:ahLst/>
            <a:cxnLst/>
            <a:rect l="l" t="t" r="r" b="b"/>
            <a:pathLst>
              <a:path w="268137" h="258337">
                <a:moveTo>
                  <a:pt x="19601" y="258337"/>
                </a:moveTo>
                <a:lnTo>
                  <a:pt x="268137" y="109566"/>
                </a:lnTo>
                <a:lnTo>
                  <a:pt x="0" y="0"/>
                </a:lnTo>
                <a:lnTo>
                  <a:pt x="19601" y="258337"/>
                </a:lnTo>
                <a:close/>
              </a:path>
            </a:pathLst>
          </a:custGeom>
          <a:solidFill>
            <a:srgbClr val="FE9300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292828" y="5777508"/>
            <a:ext cx="1276945" cy="4196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563262" y="3148886"/>
            <a:ext cx="933517" cy="2578169"/>
          </a:xfrm>
          <a:custGeom>
            <a:avLst/>
            <a:gdLst/>
            <a:ahLst/>
            <a:cxnLst/>
            <a:rect l="l" t="t" r="r" b="b"/>
            <a:pathLst>
              <a:path w="1327668" h="3666729">
                <a:moveTo>
                  <a:pt x="807290" y="3666729"/>
                </a:moveTo>
                <a:lnTo>
                  <a:pt x="947872" y="3435950"/>
                </a:lnTo>
                <a:lnTo>
                  <a:pt x="1053518" y="3233919"/>
                </a:lnTo>
                <a:lnTo>
                  <a:pt x="1142035" y="3034351"/>
                </a:lnTo>
                <a:lnTo>
                  <a:pt x="1213421" y="2837245"/>
                </a:lnTo>
                <a:lnTo>
                  <a:pt x="1267678" y="2642600"/>
                </a:lnTo>
                <a:lnTo>
                  <a:pt x="1304804" y="2450418"/>
                </a:lnTo>
                <a:lnTo>
                  <a:pt x="1324801" y="2260698"/>
                </a:lnTo>
                <a:lnTo>
                  <a:pt x="1327668" y="2073440"/>
                </a:lnTo>
                <a:lnTo>
                  <a:pt x="1313405" y="1888643"/>
                </a:lnTo>
                <a:lnTo>
                  <a:pt x="1282013" y="1706309"/>
                </a:lnTo>
                <a:lnTo>
                  <a:pt x="1233491" y="1526436"/>
                </a:lnTo>
                <a:lnTo>
                  <a:pt x="1167839" y="1349026"/>
                </a:lnTo>
                <a:lnTo>
                  <a:pt x="1085057" y="1174077"/>
                </a:lnTo>
                <a:lnTo>
                  <a:pt x="985146" y="1001590"/>
                </a:lnTo>
                <a:lnTo>
                  <a:pt x="868105" y="831565"/>
                </a:lnTo>
                <a:lnTo>
                  <a:pt x="733934" y="664001"/>
                </a:lnTo>
                <a:lnTo>
                  <a:pt x="582634" y="498899"/>
                </a:lnTo>
                <a:lnTo>
                  <a:pt x="414204" y="336259"/>
                </a:lnTo>
                <a:lnTo>
                  <a:pt x="228645" y="176080"/>
                </a:lnTo>
                <a:lnTo>
                  <a:pt x="25956" y="18364"/>
                </a:lnTo>
                <a:lnTo>
                  <a:pt x="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432775" y="3056567"/>
            <a:ext cx="201316" cy="179567"/>
          </a:xfrm>
          <a:custGeom>
            <a:avLst/>
            <a:gdLst/>
            <a:ahLst/>
            <a:cxnLst/>
            <a:rect l="l" t="t" r="r" b="b"/>
            <a:pathLst>
              <a:path w="286316" h="255384">
                <a:moveTo>
                  <a:pt x="286316" y="43884"/>
                </a:moveTo>
                <a:lnTo>
                  <a:pt x="0" y="0"/>
                </a:lnTo>
                <a:lnTo>
                  <a:pt x="136681" y="255384"/>
                </a:lnTo>
                <a:lnTo>
                  <a:pt x="286316" y="43884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041244" y="5657491"/>
            <a:ext cx="177574" cy="201902"/>
          </a:xfrm>
          <a:custGeom>
            <a:avLst/>
            <a:gdLst/>
            <a:ahLst/>
            <a:cxnLst/>
            <a:rect l="l" t="t" r="r" b="b"/>
            <a:pathLst>
              <a:path w="252549" h="287149">
                <a:moveTo>
                  <a:pt x="38049" y="0"/>
                </a:moveTo>
                <a:lnTo>
                  <a:pt x="0" y="287149"/>
                </a:lnTo>
                <a:lnTo>
                  <a:pt x="252549" y="145299"/>
                </a:lnTo>
                <a:lnTo>
                  <a:pt x="38049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855148" y="5777508"/>
            <a:ext cx="1285875" cy="419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864663" y="4207102"/>
            <a:ext cx="657082" cy="1571772"/>
          </a:xfrm>
          <a:custGeom>
            <a:avLst/>
            <a:gdLst/>
            <a:ahLst/>
            <a:cxnLst/>
            <a:rect l="l" t="t" r="r" b="b"/>
            <a:pathLst>
              <a:path w="934517" h="2235409">
                <a:moveTo>
                  <a:pt x="0" y="2235409"/>
                </a:moveTo>
                <a:lnTo>
                  <a:pt x="182116" y="2106693"/>
                </a:lnTo>
                <a:lnTo>
                  <a:pt x="323009" y="1995416"/>
                </a:lnTo>
                <a:lnTo>
                  <a:pt x="449312" y="1884299"/>
                </a:lnTo>
                <a:lnTo>
                  <a:pt x="561025" y="1773340"/>
                </a:lnTo>
                <a:lnTo>
                  <a:pt x="658149" y="1662539"/>
                </a:lnTo>
                <a:lnTo>
                  <a:pt x="740684" y="1551896"/>
                </a:lnTo>
                <a:lnTo>
                  <a:pt x="808629" y="1441412"/>
                </a:lnTo>
                <a:lnTo>
                  <a:pt x="861984" y="1331085"/>
                </a:lnTo>
                <a:lnTo>
                  <a:pt x="900751" y="1220917"/>
                </a:lnTo>
                <a:lnTo>
                  <a:pt x="924929" y="1110907"/>
                </a:lnTo>
                <a:lnTo>
                  <a:pt x="934517" y="1001055"/>
                </a:lnTo>
                <a:lnTo>
                  <a:pt x="929517" y="891361"/>
                </a:lnTo>
                <a:lnTo>
                  <a:pt x="909928" y="781824"/>
                </a:lnTo>
                <a:lnTo>
                  <a:pt x="875750" y="672446"/>
                </a:lnTo>
                <a:lnTo>
                  <a:pt x="826984" y="563225"/>
                </a:lnTo>
                <a:lnTo>
                  <a:pt x="763629" y="454161"/>
                </a:lnTo>
                <a:lnTo>
                  <a:pt x="685686" y="345256"/>
                </a:lnTo>
                <a:lnTo>
                  <a:pt x="593154" y="236507"/>
                </a:lnTo>
                <a:lnTo>
                  <a:pt x="486034" y="127917"/>
                </a:lnTo>
                <a:lnTo>
                  <a:pt x="364326" y="19483"/>
                </a:lnTo>
                <a:lnTo>
                  <a:pt x="339180" y="0"/>
                </a:lnTo>
              </a:path>
            </a:pathLst>
          </a:custGeom>
          <a:ln w="63500">
            <a:solidFill>
              <a:srgbClr val="7980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976797" y="4109202"/>
            <a:ext cx="199785" cy="183572"/>
          </a:xfrm>
          <a:custGeom>
            <a:avLst/>
            <a:gdLst/>
            <a:ahLst/>
            <a:cxnLst/>
            <a:rect l="l" t="t" r="r" b="b"/>
            <a:pathLst>
              <a:path w="284139" h="261080">
                <a:moveTo>
                  <a:pt x="284139" y="56281"/>
                </a:moveTo>
                <a:lnTo>
                  <a:pt x="0" y="0"/>
                </a:lnTo>
                <a:lnTo>
                  <a:pt x="125458" y="261080"/>
                </a:lnTo>
                <a:lnTo>
                  <a:pt x="284139" y="56281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730578" y="5690317"/>
            <a:ext cx="202392" cy="175567"/>
          </a:xfrm>
          <a:custGeom>
            <a:avLst/>
            <a:gdLst/>
            <a:ahLst/>
            <a:cxnLst/>
            <a:rect l="l" t="t" r="r" b="b"/>
            <a:pathLst>
              <a:path w="287846" h="249695">
                <a:moveTo>
                  <a:pt x="146817" y="0"/>
                </a:moveTo>
                <a:lnTo>
                  <a:pt x="0" y="249695"/>
                </a:lnTo>
                <a:lnTo>
                  <a:pt x="287846" y="217331"/>
                </a:lnTo>
                <a:lnTo>
                  <a:pt x="146817" y="0"/>
                </a:lnTo>
                <a:close/>
              </a:path>
            </a:pathLst>
          </a:custGeom>
          <a:solidFill>
            <a:srgbClr val="7980FE"/>
          </a:solid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4953" y="4822031"/>
            <a:ext cx="500063" cy="508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9781" y="5253029"/>
            <a:ext cx="0" cy="277725"/>
          </a:xfrm>
          <a:custGeom>
            <a:avLst/>
            <a:gdLst/>
            <a:ahLst/>
            <a:cxnLst/>
            <a:rect l="l" t="t" r="r" b="b"/>
            <a:pathLst>
              <a:path h="394987">
                <a:moveTo>
                  <a:pt x="0" y="0"/>
                </a:moveTo>
                <a:lnTo>
                  <a:pt x="0" y="39498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8625" y="4902398"/>
            <a:ext cx="642938" cy="6429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05236" y="5253029"/>
            <a:ext cx="0" cy="240527"/>
          </a:xfrm>
          <a:custGeom>
            <a:avLst/>
            <a:gdLst/>
            <a:ahLst/>
            <a:cxnLst/>
            <a:rect l="l" t="t" r="r" b="b"/>
            <a:pathLst>
              <a:path h="342083">
                <a:moveTo>
                  <a:pt x="0" y="0"/>
                </a:moveTo>
                <a:lnTo>
                  <a:pt x="0" y="342083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18731" y="5524082"/>
            <a:ext cx="1001030" cy="0"/>
          </a:xfrm>
          <a:custGeom>
            <a:avLst/>
            <a:gdLst/>
            <a:ahLst/>
            <a:cxnLst/>
            <a:rect l="l" t="t" r="r" b="b"/>
            <a:pathLst>
              <a:path w="1423687">
                <a:moveTo>
                  <a:pt x="1423687" y="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54523" y="4339828"/>
            <a:ext cx="357188" cy="43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8805" y="4920258"/>
            <a:ext cx="428625" cy="4286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7734" y="5554266"/>
            <a:ext cx="410766" cy="2768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7945" y="4786312"/>
            <a:ext cx="776883" cy="7858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19617" y="5893594"/>
            <a:ext cx="1035844" cy="1026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56984" y="6286500"/>
            <a:ext cx="500063" cy="500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266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1524" y="87510"/>
            <a:ext cx="8548177" cy="1359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7" marR="5232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is a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ompu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n</a:t>
            </a:r>
            <a:r>
              <a:rPr sz="4219" b="1" spc="-18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ork?</a:t>
            </a:r>
            <a:endParaRPr sz="2812">
              <a:latin typeface="+mj-lt"/>
              <a:cs typeface="Calibri"/>
            </a:endParaRPr>
          </a:p>
          <a:p>
            <a:pPr marL="8929"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eleme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onnec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ed 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4" dirty="0">
                <a:latin typeface="+mj-lt"/>
                <a:cs typeface="Calibri"/>
              </a:rPr>
              <a:t>g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the</a:t>
            </a:r>
            <a:r>
              <a:rPr sz="2250" b="1" spc="-165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, th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 impleme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 a s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 of </a:t>
            </a:r>
            <a:endParaRPr sz="2250">
              <a:latin typeface="+mj-lt"/>
              <a:cs typeface="Calibri"/>
            </a:endParaRPr>
          </a:p>
          <a:p>
            <a:pPr marL="8929" marR="52320">
              <a:lnSpc>
                <a:spcPts val="2703"/>
              </a:lnSpc>
              <a:spcBef>
                <a:spcPts val="135"/>
              </a:spcBef>
            </a:pPr>
            <a:r>
              <a:rPr sz="2250" b="1" dirty="0">
                <a:latin typeface="+mj-lt"/>
                <a:cs typeface="Calibri"/>
              </a:rPr>
              <a:t>p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20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o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ols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spc="-31" dirty="0">
                <a:latin typeface="+mj-lt"/>
                <a:cs typeface="Calibri"/>
              </a:rPr>
              <a:t>f</a:t>
            </a:r>
            <a:r>
              <a:rPr sz="2250" b="1" dirty="0">
                <a:latin typeface="+mj-lt"/>
                <a:cs typeface="Calibri"/>
              </a:rPr>
              <a:t>or 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pu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pos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of sha</a:t>
            </a:r>
            <a:r>
              <a:rPr sz="2250" b="1" spc="3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in</a:t>
            </a:r>
            <a:r>
              <a:rPr sz="2250" b="1" spc="3" dirty="0">
                <a:latin typeface="+mj-lt"/>
                <a:cs typeface="Calibri"/>
              </a:rPr>
              <a:t>g</a:t>
            </a:r>
            <a:r>
              <a:rPr sz="2250" b="1" dirty="0">
                <a:latin typeface="+mj-lt"/>
                <a:cs typeface="Calibri"/>
              </a:rPr>
              <a:t> </a:t>
            </a:r>
            <a:r>
              <a:rPr sz="2250" b="1" spc="-24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esou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ces </a:t>
            </a:r>
            <a:r>
              <a:rPr sz="2250" b="1" spc="-20" dirty="0"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th</a:t>
            </a:r>
            <a:r>
              <a:rPr sz="2250" b="1" spc="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 end</a:t>
            </a:r>
            <a:r>
              <a:rPr sz="2250" b="1" spc="3" dirty="0">
                <a:latin typeface="+mj-lt"/>
                <a:cs typeface="Calibri"/>
              </a:rPr>
              <a:t> </a:t>
            </a:r>
            <a:r>
              <a:rPr sz="2250" b="1" dirty="0">
                <a:latin typeface="+mj-lt"/>
                <a:cs typeface="Calibri"/>
              </a:rPr>
              <a:t>ho</a:t>
            </a:r>
            <a:r>
              <a:rPr sz="2250" b="1" spc="-24" dirty="0">
                <a:latin typeface="+mj-lt"/>
                <a:cs typeface="Calibri"/>
              </a:rPr>
              <a:t>s</a:t>
            </a:r>
            <a:r>
              <a:rPr sz="2250" b="1" dirty="0">
                <a:latin typeface="+mj-lt"/>
                <a:cs typeface="Calibri"/>
              </a:rPr>
              <a:t>ts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9781" y="5253029"/>
            <a:ext cx="989980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94083" y="2822494"/>
            <a:ext cx="989982" cy="271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859">
              <a:lnSpc>
                <a:spcPts val="703"/>
              </a:lnSpc>
            </a:pPr>
            <a:endParaRPr sz="703">
              <a:latin typeface="+mj-lt"/>
            </a:endParaRP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B3FE05B4-5FAC-9F49-818C-8FBF7F18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55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What’s a protocol?</a:t>
            </a:r>
            <a:endParaRPr lang="en-US" sz="3600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1800" dirty="0">
                <a:ea typeface="ＭＳ Ｐゴシック" panose="020B0600070205080204" pitchFamily="34" charset="-128"/>
              </a:rPr>
              <a:t>introductions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708643"/>
            <a:ext cx="5860823" cy="2568587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0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000" i="1" dirty="0">
                  <a:latin typeface="+mn-lt"/>
                </a:rPr>
                <a:t> define the 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000" i="1" dirty="0"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000" i="1" dirty="0">
                  <a:latin typeface="+mn-lt"/>
                </a:rPr>
                <a:t> of 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000" i="1" dirty="0">
                  <a:latin typeface="+mn-lt"/>
                </a:rPr>
                <a:t> among network entities, and 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000" i="1" dirty="0">
                  <a:latin typeface="+mn-lt"/>
                </a:rPr>
                <a:t> on message transmission, receipt</a:t>
              </a:r>
              <a:r>
                <a:rPr lang="en-US" altLang="en-US" sz="1800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</p:spTree>
    <p:extLst>
      <p:ext uri="{BB962C8B-B14F-4D97-AF65-F5344CB8AC3E}">
        <p14:creationId xmlns:p14="http://schemas.microsoft.com/office/powerpoint/2010/main" val="42273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What’s a protocol?</a:t>
            </a:r>
            <a:endParaRPr lang="en-US" sz="40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042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0427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4"/>
            <a:ext cx="2162175" cy="646113"/>
            <a:chOff x="2601479" y="3632204"/>
            <a:chExt cx="2162175" cy="646113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9331" y="3632204"/>
              <a:ext cx="933450" cy="646113"/>
              <a:chOff x="786" y="2747"/>
              <a:chExt cx="588" cy="407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8" y="2747"/>
                <a:ext cx="565" cy="4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04813"/>
            <a:chOff x="2763404" y="4271963"/>
            <a:chExt cx="1952625" cy="404813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26"/>
              <a:ext cx="796925" cy="400050"/>
              <a:chOff x="1046" y="2771"/>
              <a:chExt cx="502" cy="252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0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00" dirty="0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45"/>
            <a:ext cx="720725" cy="369888"/>
            <a:chOff x="2198" y="3221"/>
            <a:chExt cx="454" cy="233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3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36582"/>
            <a:chOff x="6786129" y="3255963"/>
            <a:chExt cx="2216150" cy="536582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8054" y="3279776"/>
              <a:ext cx="1470724" cy="51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44500"/>
            <a:chOff x="6833754" y="4448176"/>
            <a:chExt cx="2343150" cy="444500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7665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12769"/>
            <a:chOff x="6848042" y="2620963"/>
            <a:chExt cx="2176462" cy="512769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2504" y="2620963"/>
              <a:ext cx="1470724" cy="512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666309" y="3902076"/>
            <a:ext cx="2925958" cy="419100"/>
            <a:chOff x="6666309" y="3902076"/>
            <a:chExt cx="2925958" cy="419100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6309" y="3960813"/>
              <a:ext cx="292595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100" dirty="0">
                  <a:latin typeface="+mn-lt"/>
                  <a:cs typeface="Calibri" panose="020F0502020204030204" pitchFamily="34" charset="0"/>
                </a:rPr>
                <a:t>http://gaia.cs.umass.edu/kurose_ross</a:t>
              </a:r>
              <a:endParaRPr lang="en-US" altLang="en-US" sz="2000" dirty="0">
                <a:latin typeface="+mn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2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675805" y="87510"/>
            <a:ext cx="8295968" cy="10111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364" marR="42860">
              <a:lnSpc>
                <a:spcPts val="3020"/>
              </a:lnSpc>
              <a:spcBef>
                <a:spcPts val="150"/>
              </a:spcBef>
            </a:pP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Wh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a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 do </a:t>
            </a:r>
            <a:r>
              <a:rPr sz="4219" b="1" spc="-13" baseline="2730" dirty="0">
                <a:solidFill>
                  <a:srgbClr val="011892"/>
                </a:solidFill>
                <a:latin typeface="+mj-lt"/>
                <a:cs typeface="Calibri"/>
              </a:rPr>
              <a:t>c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om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p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u</a:t>
            </a:r>
            <a:r>
              <a:rPr sz="4219" b="1" spc="-35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er </a:t>
            </a:r>
            <a:r>
              <a:rPr sz="4219" b="1" spc="-3" baseline="2730" dirty="0">
                <a:solidFill>
                  <a:srgbClr val="011892"/>
                </a:solidFill>
                <a:latin typeface="+mj-lt"/>
                <a:cs typeface="Calibri"/>
              </a:rPr>
              <a:t>n</a:t>
            </a:r>
            <a:r>
              <a:rPr sz="4219" b="1" spc="-20" baseline="2730" dirty="0">
                <a:solidFill>
                  <a:srgbClr val="011892"/>
                </a:solidFill>
                <a:latin typeface="+mj-lt"/>
                <a:cs typeface="Calibri"/>
              </a:rPr>
              <a:t>e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t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w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or</a:t>
            </a:r>
            <a:r>
              <a:rPr sz="4219" b="1" spc="-24" baseline="2730" dirty="0">
                <a:solidFill>
                  <a:srgbClr val="011892"/>
                </a:solidFill>
                <a:latin typeface="+mj-lt"/>
                <a:cs typeface="Calibri"/>
              </a:rPr>
              <a:t>k</a:t>
            </a:r>
            <a:r>
              <a:rPr sz="4219" b="1" baseline="2730" dirty="0">
                <a:solidFill>
                  <a:srgbClr val="011892"/>
                </a:solidFill>
                <a:latin typeface="+mj-lt"/>
                <a:cs typeface="Calibri"/>
              </a:rPr>
              <a:t>s do?</a:t>
            </a:r>
            <a:endParaRPr sz="2812" dirty="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2084"/>
              </a:spcBef>
            </a:pPr>
            <a:r>
              <a:rPr sz="2250" b="1" dirty="0">
                <a:latin typeface="+mj-lt"/>
                <a:cs typeface="Calibri"/>
              </a:rPr>
              <a:t>A </a:t>
            </a:r>
            <a:r>
              <a:rPr sz="2250" b="1" spc="-10" dirty="0">
                <a:latin typeface="+mj-lt"/>
                <a:cs typeface="Calibri"/>
              </a:rPr>
              <a:t>c</a:t>
            </a:r>
            <a:r>
              <a:rPr sz="2250" b="1" dirty="0">
                <a:latin typeface="+mj-lt"/>
                <a:cs typeface="Calibri"/>
              </a:rPr>
              <a:t>ompu</a:t>
            </a:r>
            <a:r>
              <a:rPr sz="2250" b="1" spc="-27" dirty="0">
                <a:latin typeface="+mj-lt"/>
                <a:cs typeface="Calibri"/>
              </a:rPr>
              <a:t>t</a:t>
            </a:r>
            <a:r>
              <a:rPr sz="2250" b="1" dirty="0">
                <a:latin typeface="+mj-lt"/>
                <a:cs typeface="Calibri"/>
              </a:rPr>
              <a:t>er n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ork deli</a:t>
            </a:r>
            <a:r>
              <a:rPr sz="2250" b="1" spc="-20" dirty="0">
                <a:latin typeface="+mj-lt"/>
                <a:cs typeface="Calibri"/>
              </a:rPr>
              <a:t>v</a:t>
            </a:r>
            <a:r>
              <a:rPr sz="2250" b="1" dirty="0">
                <a:latin typeface="+mj-lt"/>
                <a:cs typeface="Calibri"/>
              </a:rPr>
              <a:t>e</a:t>
            </a:r>
            <a:r>
              <a:rPr sz="2250" b="1" spc="-27" dirty="0">
                <a:latin typeface="+mj-lt"/>
                <a:cs typeface="Calibri"/>
              </a:rPr>
              <a:t>r</a:t>
            </a:r>
            <a:r>
              <a:rPr sz="2250" b="1" dirty="0">
                <a:latin typeface="+mj-lt"/>
                <a:cs typeface="Calibri"/>
              </a:rPr>
              <a:t>s 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d</a:t>
            </a:r>
            <a:r>
              <a:rPr sz="2250" b="1" spc="-20" dirty="0">
                <a:solidFill>
                  <a:srgbClr val="FF0000"/>
                </a:solidFill>
                <a:latin typeface="+mj-lt"/>
                <a:cs typeface="Calibri"/>
              </a:rPr>
              <a:t>at</a:t>
            </a:r>
            <a:r>
              <a:rPr sz="2250" b="1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b="1" dirty="0">
                <a:latin typeface="+mj-lt"/>
                <a:cs typeface="Calibri"/>
              </a:rPr>
              <a:t> b</a:t>
            </a:r>
            <a:r>
              <a:rPr sz="2250" b="1" spc="-13" dirty="0">
                <a:latin typeface="+mj-lt"/>
                <a:cs typeface="Calibri"/>
              </a:rPr>
              <a:t>e</a:t>
            </a:r>
            <a:r>
              <a:rPr sz="2250" b="1" dirty="0">
                <a:latin typeface="+mj-lt"/>
                <a:cs typeface="Calibri"/>
              </a:rPr>
              <a:t>t</a:t>
            </a:r>
            <a:r>
              <a:rPr sz="2250" b="1" spc="-18" dirty="0">
                <a:latin typeface="+mj-lt"/>
                <a:cs typeface="Calibri"/>
              </a:rPr>
              <a:t>w</a:t>
            </a:r>
            <a:r>
              <a:rPr sz="2250" b="1" dirty="0">
                <a:latin typeface="+mj-lt"/>
                <a:cs typeface="Calibri"/>
              </a:rPr>
              <a:t>een the end poi</a:t>
            </a:r>
            <a:r>
              <a:rPr sz="2250" b="1" spc="-20" dirty="0">
                <a:latin typeface="+mj-lt"/>
                <a:cs typeface="Calibri"/>
              </a:rPr>
              <a:t>n</a:t>
            </a:r>
            <a:r>
              <a:rPr sz="2250" b="1" dirty="0">
                <a:latin typeface="+mj-lt"/>
                <a:cs typeface="Calibri"/>
              </a:rPr>
              <a:t>ts</a:t>
            </a:r>
            <a:r>
              <a:rPr lang="en-US" sz="2250" b="1" dirty="0">
                <a:latin typeface="+mj-lt"/>
                <a:cs typeface="Calibri"/>
              </a:rPr>
              <a:t>/hosts</a:t>
            </a:r>
            <a:r>
              <a:rPr sz="2250" b="1" dirty="0">
                <a:latin typeface="+mj-lt"/>
                <a:cs typeface="Calibri"/>
              </a:rPr>
              <a:t>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5805" y="1482952"/>
            <a:ext cx="160762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</a:p>
          <a:p>
            <a:pPr marL="8929">
              <a:lnSpc>
                <a:spcPct val="95825"/>
              </a:lnSpc>
              <a:spcBef>
                <a:spcPts val="1442"/>
              </a:spcBef>
            </a:pPr>
            <a:endParaRPr sz="2250" dirty="0">
              <a:latin typeface="+mj-lt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406" y="1482685"/>
            <a:ext cx="5762048" cy="8304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="1" baseline="2560" dirty="0">
                <a:latin typeface="+mj-lt"/>
                <a:cs typeface="Calibri"/>
              </a:rPr>
              <a:t>One </a:t>
            </a:r>
            <a:r>
              <a:rPr sz="3375" b="1" spc="-3" baseline="2560" dirty="0">
                <a:latin typeface="+mj-lt"/>
                <a:cs typeface="Calibri"/>
              </a:rPr>
              <a:t>a</a:t>
            </a:r>
            <a:r>
              <a:rPr sz="3375" b="1" baseline="2560" dirty="0">
                <a:latin typeface="+mj-lt"/>
                <a:cs typeface="Calibri"/>
              </a:rPr>
              <a:t>nd only one </a:t>
            </a:r>
            <a:r>
              <a:rPr sz="3375" b="1" spc="-20" baseline="2560" dirty="0">
                <a:latin typeface="+mj-lt"/>
                <a:cs typeface="Calibri"/>
              </a:rPr>
              <a:t>t</a:t>
            </a:r>
            <a:r>
              <a:rPr sz="3375" b="1" baseline="2560" dirty="0">
                <a:latin typeface="+mj-lt"/>
                <a:cs typeface="Calibri"/>
              </a:rPr>
              <a:t>as</a:t>
            </a:r>
            <a:r>
              <a:rPr sz="3375" b="1" spc="3" baseline="2560" dirty="0">
                <a:latin typeface="+mj-lt"/>
                <a:cs typeface="Calibri"/>
              </a:rPr>
              <a:t>k</a:t>
            </a:r>
            <a:r>
              <a:rPr sz="3375" baseline="2560" dirty="0">
                <a:latin typeface="+mj-lt"/>
                <a:cs typeface="Calibri"/>
              </a:rPr>
              <a:t>: Deli</a:t>
            </a:r>
            <a:r>
              <a:rPr sz="3375" spc="-20" baseline="2560" dirty="0">
                <a:latin typeface="+mj-lt"/>
                <a:cs typeface="Calibri"/>
              </a:rPr>
              <a:t>v</a:t>
            </a:r>
            <a:r>
              <a:rPr sz="3375" baseline="2560" dirty="0">
                <a:latin typeface="+mj-lt"/>
                <a:cs typeface="Calibri"/>
              </a:rPr>
              <a:t>ering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</a:t>
            </a:r>
            <a:endParaRPr sz="2250" dirty="0">
              <a:latin typeface="+mj-lt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5805" y="2706320"/>
            <a:ext cx="16076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1187" y="2714982"/>
            <a:ext cx="2897712" cy="3036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91"/>
              </a:lnSpc>
            </a:pPr>
            <a:r>
              <a:rPr sz="3375" baseline="1706" dirty="0">
                <a:latin typeface="+mj-lt"/>
                <a:cs typeface="Calibri"/>
              </a:rPr>
              <a:t>This d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li</a:t>
            </a:r>
            <a:r>
              <a:rPr sz="3375" spc="-24" baseline="1706" dirty="0">
                <a:latin typeface="+mj-lt"/>
                <a:cs typeface="Calibri"/>
              </a:rPr>
              <a:t>v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10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y is don</a:t>
            </a:r>
            <a:r>
              <a:rPr sz="3375" spc="-3" baseline="1706" dirty="0">
                <a:latin typeface="+mj-lt"/>
                <a:cs typeface="Calibri"/>
              </a:rPr>
              <a:t>e</a:t>
            </a:r>
            <a:r>
              <a:rPr sz="3375" baseline="1706" dirty="0">
                <a:latin typeface="+mj-lt"/>
                <a:cs typeface="Calibri"/>
              </a:rPr>
              <a:t> </a:t>
            </a:r>
            <a:r>
              <a:rPr sz="3375" spc="-10" baseline="1706" dirty="0">
                <a:latin typeface="+mj-lt"/>
                <a:cs typeface="Calibri"/>
              </a:rPr>
              <a:t>b</a:t>
            </a:r>
            <a:r>
              <a:rPr sz="3375" baseline="1706" dirty="0">
                <a:latin typeface="+mj-lt"/>
                <a:cs typeface="Calibri"/>
              </a:rPr>
              <a:t>y</a:t>
            </a:r>
            <a:r>
              <a:rPr sz="3375" spc="3" baseline="1706" dirty="0">
                <a:latin typeface="+mj-lt"/>
                <a:cs typeface="Calibri"/>
              </a:rPr>
              <a:t>:</a:t>
            </a:r>
            <a:r>
              <a:rPr sz="3375" b="1" baseline="1706" dirty="0">
                <a:latin typeface="+mj-lt"/>
                <a:cs typeface="Calibri"/>
              </a:rPr>
              <a:t>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8742" y="3126015"/>
            <a:ext cx="160762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369"/>
              </a:lnSpc>
              <a:spcBef>
                <a:spcPts val="11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  <a:p>
            <a:pPr marL="8929">
              <a:lnSpc>
                <a:spcPct val="95825"/>
              </a:lnSpc>
              <a:spcBef>
                <a:spcPts val="598"/>
              </a:spcBef>
            </a:pPr>
            <a:r>
              <a:rPr sz="2250" dirty="0">
                <a:latin typeface="+mj-lt"/>
                <a:cs typeface="Arial"/>
              </a:rPr>
              <a:t>•</a:t>
            </a:r>
            <a:endParaRPr sz="2250">
              <a:latin typeface="+mj-lt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4125" y="3125748"/>
            <a:ext cx="5461104" cy="723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 marR="42860">
              <a:lnSpc>
                <a:spcPts val="2429"/>
              </a:lnSpc>
            </a:pPr>
            <a:r>
              <a:rPr sz="3375" baseline="2560" dirty="0">
                <a:latin typeface="+mj-lt"/>
                <a:cs typeface="Calibri"/>
              </a:rPr>
              <a:t>Chopping the d</a:t>
            </a:r>
            <a:r>
              <a:rPr sz="3375" spc="-20" baseline="2560" dirty="0">
                <a:latin typeface="+mj-lt"/>
                <a:cs typeface="Calibri"/>
              </a:rPr>
              <a:t>a</a:t>
            </a:r>
            <a:r>
              <a:rPr sz="3375" spc="-27" baseline="2560" dirty="0">
                <a:latin typeface="+mj-lt"/>
                <a:cs typeface="Calibri"/>
              </a:rPr>
              <a:t>t</a:t>
            </a:r>
            <a:r>
              <a:rPr sz="3375" baseline="2560" dirty="0">
                <a:latin typeface="+mj-lt"/>
                <a:cs typeface="Calibri"/>
              </a:rPr>
              <a:t>a i</a:t>
            </a:r>
            <a:r>
              <a:rPr sz="3375" spc="-20" baseline="2560" dirty="0">
                <a:latin typeface="+mj-lt"/>
                <a:cs typeface="Calibri"/>
              </a:rPr>
              <a:t>nt</a:t>
            </a:r>
            <a:r>
              <a:rPr sz="3375" baseline="2560" dirty="0">
                <a:latin typeface="+mj-lt"/>
                <a:cs typeface="Calibri"/>
              </a:rPr>
              <a:t>o</a:t>
            </a:r>
            <a:r>
              <a:rPr sz="3375" b="1" baseline="2560" dirty="0">
                <a:latin typeface="+mj-lt"/>
                <a:cs typeface="Calibri"/>
              </a:rPr>
              <a:t> pac</a:t>
            </a:r>
            <a:r>
              <a:rPr sz="3375" b="1" spc="-63" baseline="2560" dirty="0">
                <a:latin typeface="+mj-lt"/>
                <a:cs typeface="Calibri"/>
              </a:rPr>
              <a:t>k</a:t>
            </a:r>
            <a:r>
              <a:rPr sz="3375" b="1" spc="-18" baseline="2560" dirty="0">
                <a:latin typeface="+mj-lt"/>
                <a:cs typeface="Calibri"/>
              </a:rPr>
              <a:t>e</a:t>
            </a:r>
            <a:r>
              <a:rPr sz="3375" b="1" baseline="2560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  <a:p>
            <a:pPr marL="8929">
              <a:lnSpc>
                <a:spcPts val="2707"/>
              </a:lnSpc>
              <a:spcBef>
                <a:spcPts val="558"/>
              </a:spcBef>
            </a:pPr>
            <a:r>
              <a:rPr sz="2250" dirty="0">
                <a:latin typeface="+mj-lt"/>
                <a:cs typeface="Calibri"/>
              </a:rPr>
              <a:t>Sending individual pac</a:t>
            </a:r>
            <a:r>
              <a:rPr sz="2250" spc="-73" dirty="0">
                <a:latin typeface="+mj-lt"/>
                <a:cs typeface="Calibri"/>
              </a:rPr>
              <a:t>k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ts ac</a:t>
            </a:r>
            <a:r>
              <a:rPr sz="2250" spc="-35" dirty="0">
                <a:latin typeface="+mj-lt"/>
                <a:cs typeface="Calibri"/>
              </a:rPr>
              <a:t>r</a:t>
            </a:r>
            <a:r>
              <a:rPr sz="2250" dirty="0">
                <a:latin typeface="+mj-lt"/>
                <a:cs typeface="Calibri"/>
              </a:rPr>
              <a:t>oss the n</a:t>
            </a:r>
            <a:r>
              <a:rPr sz="2250" spc="-10" dirty="0">
                <a:latin typeface="+mj-lt"/>
                <a:cs typeface="Calibri"/>
              </a:rPr>
              <a:t>e</a:t>
            </a:r>
            <a:r>
              <a:rPr sz="2250" dirty="0">
                <a:latin typeface="+mj-lt"/>
                <a:cs typeface="Calibri"/>
              </a:rPr>
              <a:t>t</a:t>
            </a:r>
            <a:r>
              <a:rPr sz="2250" spc="-20" dirty="0">
                <a:latin typeface="+mj-lt"/>
                <a:cs typeface="Calibri"/>
              </a:rPr>
              <a:t>w</a:t>
            </a:r>
            <a:r>
              <a:rPr sz="2250" dirty="0">
                <a:latin typeface="+mj-lt"/>
                <a:cs typeface="Calibri"/>
              </a:rPr>
              <a:t>ork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18742" y="3956476"/>
            <a:ext cx="5135376" cy="312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929">
              <a:lnSpc>
                <a:spcPts val="2457"/>
              </a:lnSpc>
            </a:pPr>
            <a:r>
              <a:rPr sz="3375" baseline="1811" dirty="0">
                <a:latin typeface="+mj-lt"/>
                <a:cs typeface="Arial"/>
              </a:rPr>
              <a:t>•</a:t>
            </a:r>
            <a:r>
              <a:rPr sz="3375" spc="207" baseline="1811" dirty="0">
                <a:latin typeface="+mj-lt"/>
                <a:cs typeface="Arial"/>
              </a:rPr>
              <a:t> </a:t>
            </a:r>
            <a:r>
              <a:rPr sz="3375" spc="-38" baseline="1706" dirty="0">
                <a:latin typeface="+mj-lt"/>
                <a:cs typeface="Calibri"/>
              </a:rPr>
              <a:t>R</a:t>
            </a:r>
            <a:r>
              <a:rPr sz="3375" baseline="1706" dirty="0">
                <a:latin typeface="+mj-lt"/>
                <a:cs typeface="Calibri"/>
              </a:rPr>
              <a:t>e</a:t>
            </a:r>
            <a:r>
              <a:rPr sz="3375" spc="-18" baseline="1706" dirty="0">
                <a:latin typeface="+mj-lt"/>
                <a:cs typeface="Calibri"/>
              </a:rPr>
              <a:t>c</a:t>
            </a:r>
            <a:r>
              <a:rPr sz="3375" baseline="1706" dirty="0">
                <a:latin typeface="+mj-lt"/>
                <a:cs typeface="Calibri"/>
              </a:rPr>
              <a:t>on</a:t>
            </a:r>
            <a:r>
              <a:rPr sz="3375" spc="-24" baseline="1706" dirty="0">
                <a:latin typeface="+mj-lt"/>
                <a:cs typeface="Calibri"/>
              </a:rPr>
              <a:t>s</a:t>
            </a:r>
            <a:r>
              <a:rPr sz="3375" baseline="1706" dirty="0">
                <a:latin typeface="+mj-lt"/>
                <a:cs typeface="Calibri"/>
              </a:rPr>
              <a:t>tructing the d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spc="-27" baseline="1706" dirty="0">
                <a:latin typeface="+mj-lt"/>
                <a:cs typeface="Calibri"/>
              </a:rPr>
              <a:t>t</a:t>
            </a:r>
            <a:r>
              <a:rPr sz="3375" baseline="1706" dirty="0">
                <a:latin typeface="+mj-lt"/>
                <a:cs typeface="Calibri"/>
              </a:rPr>
              <a:t>a </a:t>
            </a:r>
            <a:r>
              <a:rPr sz="3375" spc="-20" baseline="1706" dirty="0">
                <a:latin typeface="+mj-lt"/>
                <a:cs typeface="Calibri"/>
              </a:rPr>
              <a:t>a</a:t>
            </a:r>
            <a:r>
              <a:rPr sz="3375" baseline="1706" dirty="0">
                <a:latin typeface="+mj-lt"/>
                <a:cs typeface="Calibri"/>
              </a:rPr>
              <a:t>t the end poi</a:t>
            </a:r>
            <a:r>
              <a:rPr sz="3375" spc="-20" baseline="1706" dirty="0">
                <a:latin typeface="+mj-lt"/>
                <a:cs typeface="Calibri"/>
              </a:rPr>
              <a:t>n</a:t>
            </a:r>
            <a:r>
              <a:rPr sz="3375" baseline="1706" dirty="0">
                <a:latin typeface="+mj-lt"/>
                <a:cs typeface="Calibri"/>
              </a:rPr>
              <a:t>ts </a:t>
            </a:r>
            <a:endParaRPr sz="2250">
              <a:latin typeface="+mj-lt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4536" y="4956601"/>
            <a:ext cx="7094893" cy="1143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6469">
              <a:spcBef>
                <a:spcPts val="558"/>
              </a:spcBef>
            </a:pPr>
            <a:r>
              <a:rPr sz="2250" spc="-53" dirty="0">
                <a:solidFill>
                  <a:srgbClr val="FF0000"/>
                </a:solidFill>
                <a:latin typeface="+mj-lt"/>
                <a:cs typeface="Calibri"/>
              </a:rPr>
              <a:t>E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v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olution of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 Technology,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I</a:t>
            </a:r>
            <a:r>
              <a:rPr sz="2250" spc="-13" dirty="0">
                <a:solidFill>
                  <a:srgbClr val="FF0000"/>
                </a:solidFill>
                <a:latin typeface="+mj-lt"/>
                <a:cs typeface="Calibri"/>
              </a:rPr>
              <a:t>n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f</a:t>
            </a:r>
            <a:r>
              <a:rPr sz="2250" spc="-4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a</a:t>
            </a:r>
            <a:r>
              <a:rPr sz="2250" spc="-24" dirty="0">
                <a:solidFill>
                  <a:srgbClr val="FF0000"/>
                </a:solidFill>
                <a:latin typeface="+mj-lt"/>
                <a:cs typeface="Calibri"/>
              </a:rPr>
              <a:t>s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tructu</a:t>
            </a:r>
            <a:r>
              <a:rPr sz="2250" spc="-27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e, p</a:t>
            </a:r>
            <a:r>
              <a:rPr sz="2250" spc="-35" dirty="0">
                <a:solidFill>
                  <a:srgbClr val="FF0000"/>
                </a:solidFill>
                <a:latin typeface="+mj-lt"/>
                <a:cs typeface="Calibri"/>
              </a:rPr>
              <a:t>r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20" dirty="0">
                <a:solidFill>
                  <a:srgbClr val="FF0000"/>
                </a:solidFill>
                <a:latin typeface="+mj-lt"/>
                <a:cs typeface="Calibri"/>
              </a:rPr>
              <a:t>t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</a:t>
            </a:r>
            <a:r>
              <a:rPr sz="2250" spc="-18" dirty="0">
                <a:solidFill>
                  <a:srgbClr val="FF0000"/>
                </a:solidFill>
                <a:latin typeface="+mj-lt"/>
                <a:cs typeface="Calibri"/>
              </a:rPr>
              <a:t>c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ols, </a:t>
            </a:r>
            <a:r>
              <a:rPr lang="en-US" sz="2250" dirty="0">
                <a:solidFill>
                  <a:srgbClr val="FF0000"/>
                </a:solidFill>
                <a:latin typeface="+mj-lt"/>
                <a:cs typeface="Calibri"/>
              </a:rPr>
              <a:t>and </a:t>
            </a:r>
            <a:r>
              <a:rPr sz="2250" dirty="0">
                <a:solidFill>
                  <a:srgbClr val="FF0000"/>
                </a:solidFill>
                <a:latin typeface="+mj-lt"/>
                <a:cs typeface="Calibri"/>
              </a:rPr>
              <a:t>purpose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A2B2A-3F24-DF4E-A0BD-9C831F13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19E7-9951-4D95-A76F-C59028A0B02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33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7032" y="198438"/>
            <a:ext cx="7772400" cy="892175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A closer look at network structure: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41513" y="1381125"/>
            <a:ext cx="4203700" cy="10477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network edge: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hosts: clients and servers</a:t>
            </a:r>
          </a:p>
          <a:p>
            <a:pPr lvl="1" eaLnBrk="1" hangingPunct="1">
              <a:buSzPct val="75000"/>
            </a:pPr>
            <a:r>
              <a:rPr lang="en-US" altLang="en-US">
                <a:ea typeface="MS PGothic" panose="020B0600070205080204" pitchFamily="34" charset="-128"/>
              </a:rPr>
              <a:t>servers often in data centers</a:t>
            </a:r>
          </a:p>
          <a:p>
            <a:pPr lvl="1" eaLnBrk="1" hangingPunct="1">
              <a:buSzPct val="75000"/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</a:rPr>
              <a:t>access networks, physical media:</a:t>
            </a:r>
            <a:r>
              <a:rPr lang="en-US" altLang="en-US"/>
              <a:t> wired, wireless communication links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 sz="2400"/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28650" indent="-1714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en-US" i="1">
                <a:solidFill>
                  <a:srgbClr val="CC0000"/>
                </a:solidFill>
              </a:rPr>
              <a:t>network core: 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interconnected routers</a:t>
            </a:r>
          </a:p>
          <a:p>
            <a:pPr lvl="1">
              <a:spcBef>
                <a:spcPct val="15000"/>
              </a:spcBef>
              <a:buSzPct val="95000"/>
            </a:pPr>
            <a:r>
              <a:rPr lang="en-US" altLang="en-US">
                <a:ea typeface="MS PGothic" panose="020B0600070205080204" pitchFamily="34" charset="-128"/>
              </a:rPr>
              <a:t>network of networks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</a:pPr>
            <a:endParaRPr lang="en-US" altLang="en-US" sz="2400"/>
          </a:p>
        </p:txBody>
      </p:sp>
      <p:grpSp>
        <p:nvGrpSpPr>
          <p:cNvPr id="36872" name="Group 733"/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36874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6" name="Freeform 417"/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877" name="Group 418"/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7227" name="Rectangle 41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228" name="AutoShape 42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878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79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0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1" name="Line 424"/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2" name="Line 425"/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3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4" name="Freeform 427"/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5" name="Line 428"/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6" name="Line 429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7" name="Line 430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888" name="Line 431"/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89" name="Line 432"/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0" name="Line 433"/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1" name="Line 435"/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2" name="Line 436"/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3" name="Line 439"/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4" name="Line 440"/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5" name="Line 441"/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6" name="Line 443"/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7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8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899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0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1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2" name="Line 449"/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90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07" name="Group 590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7225" name="Picture 59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6" name="Freeform 59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8" name="Group 593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7223" name="Picture 59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4" name="Freeform 59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09" name="Group 596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7221" name="Picture 59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2" name="Freeform 59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10" name="Group 599"/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7219" name="Picture 6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220" name="Freeform 60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pic>
          <p:nvPicPr>
            <p:cNvPr id="36911" name="Picture 603" descr="car_icon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912" name="Group 652"/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7217" name="Picture 653" descr="iphone_stylized_small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218" name="Picture 654" descr="antenna_radiation_stylized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1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720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1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12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15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16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13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14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4" name="Group 666"/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720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20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204" name="Group 670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207" name="Freeform 67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8" name="Freeform 67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205" name="Line 673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206" name="Line 674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719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9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9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20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9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718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8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9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9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9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691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3691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717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8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8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8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8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8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1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716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7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7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7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7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7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7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716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6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6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6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6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6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1" name="Group 730"/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715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5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56" name="Group 734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9" name="Freeform 7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60" name="Freeform 7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57" name="Line 737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8" name="Line 738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2" name="Group 739"/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714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4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8" name="Group 743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51" name="Freeform 7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52" name="Freeform 7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9" name="Line 746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50" name="Line 747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3" name="Group 748"/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713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40" name="Group 752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43" name="Freeform 75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44" name="Freeform 75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41" name="Line 755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42" name="Line 756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4" name="Group 757"/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712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3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32" name="Group 76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35" name="Freeform 76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36" name="Freeform 76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33" name="Line 76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34" name="Line 76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5" name="Group 767"/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712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12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124" name="Group 77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7127" name="Freeform 77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128" name="Freeform 77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125" name="Line 77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126" name="Line 77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26" name="Group 776"/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7119" name="Picture 777" descr="access_point_stylized_smal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20" name="Picture 778" descr="antenna_radiation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7" name="Group 779"/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7117" name="Picture 780" descr="access_point_stylized_small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118" name="Picture 781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928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7099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710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0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  <p:sp>
              <p:nvSpPr>
                <p:cNvPr id="3711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IN"/>
                </a:p>
              </p:txBody>
            </p:sp>
          </p:grpSp>
          <p:pic>
            <p:nvPicPr>
              <p:cNvPr id="37100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101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29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6930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6931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6932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6933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6934" name="Group 950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7067" name="Freeform 951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68" name="Rectangle 952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69" name="Freeform 953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0" name="Freeform 954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71" name="Rectangle 955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2" name="Group 956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97" name="AutoShape 957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8" name="AutoShape 958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3" name="Rectangle 959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4" name="Group 960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95" name="AutoShape 961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6" name="AutoShape 962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5" name="Rectangle 963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76" name="Rectangle 964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77" name="Group 965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93" name="AutoShape 966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4" name="AutoShape 967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78" name="Freeform 968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79" name="Group 969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91" name="AutoShape 970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92" name="AutoShape 971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80" name="Rectangle 972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1" name="Freeform 973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2" name="Freeform 974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3" name="Oval 975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4" name="Freeform 976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85" name="AutoShape 977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6" name="AutoShape 978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7" name="Oval 979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88" name="Oval 980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89" name="Oval 981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90" name="Rectangle 982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5" name="Group 983"/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7035" name="Freeform 98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5 w 354"/>
                  <a:gd name="T1" fmla="*/ 0 h 2742"/>
                  <a:gd name="T2" fmla="*/ 24 w 354"/>
                  <a:gd name="T3" fmla="*/ 38 h 2742"/>
                  <a:gd name="T4" fmla="*/ 24 w 354"/>
                  <a:gd name="T5" fmla="*/ 295 h 2742"/>
                  <a:gd name="T6" fmla="*/ 0 w 354"/>
                  <a:gd name="T7" fmla="*/ 309 h 2742"/>
                  <a:gd name="T8" fmla="*/ 5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6" name="Rectangle 985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37" name="Freeform 98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14 w 211"/>
                  <a:gd name="T3" fmla="*/ 25 h 2537"/>
                  <a:gd name="T4" fmla="*/ 2 w 211"/>
                  <a:gd name="T5" fmla="*/ 282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8" name="Freeform 98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5 h 226"/>
                  <a:gd name="T4" fmla="*/ 23 w 328"/>
                  <a:gd name="T5" fmla="*/ 27 h 226"/>
                  <a:gd name="T6" fmla="*/ 0 w 328"/>
                  <a:gd name="T7" fmla="*/ 1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39" name="Rectangle 988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0" name="Group 98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7065" name="AutoShape 990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6" name="AutoShape 991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1" name="Rectangle 992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2" name="Group 99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7063" name="AutoShape 994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4" name="AutoShape 995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3" name="Rectangle 996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4" name="Rectangle 997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7045" name="Group 99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7061" name="AutoShape 999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2" name="AutoShape 1000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6" name="Freeform 100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23 w 328"/>
                  <a:gd name="T3" fmla="*/ 14 h 226"/>
                  <a:gd name="T4" fmla="*/ 23 w 328"/>
                  <a:gd name="T5" fmla="*/ 25 h 226"/>
                  <a:gd name="T6" fmla="*/ 0 w 328"/>
                  <a:gd name="T7" fmla="*/ 10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47" name="Group 100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7059" name="AutoShape 1003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060" name="AutoShape 1004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anose="05000000000000000000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7048" name="Rectangle 1005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49" name="Freeform 100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21 w 296"/>
                  <a:gd name="T3" fmla="*/ 15 h 256"/>
                  <a:gd name="T4" fmla="*/ 21 w 296"/>
                  <a:gd name="T5" fmla="*/ 28 h 256"/>
                  <a:gd name="T6" fmla="*/ 0 w 296"/>
                  <a:gd name="T7" fmla="*/ 10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0" name="Freeform 100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22 w 304"/>
                  <a:gd name="T3" fmla="*/ 19 h 288"/>
                  <a:gd name="T4" fmla="*/ 20 w 304"/>
                  <a:gd name="T5" fmla="*/ 33 h 288"/>
                  <a:gd name="T6" fmla="*/ 2 w 304"/>
                  <a:gd name="T7" fmla="*/ 14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1" name="Oval 1008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2" name="Freeform 100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3 h 240"/>
                  <a:gd name="T2" fmla="*/ 2 w 306"/>
                  <a:gd name="T3" fmla="*/ 28 h 240"/>
                  <a:gd name="T4" fmla="*/ 22 w 306"/>
                  <a:gd name="T5" fmla="*/ 13 h 240"/>
                  <a:gd name="T6" fmla="*/ 21 w 306"/>
                  <a:gd name="T7" fmla="*/ 0 h 240"/>
                  <a:gd name="T8" fmla="*/ 0 w 306"/>
                  <a:gd name="T9" fmla="*/ 1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53" name="AutoShape 1010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4" name="AutoShape 1011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5" name="Oval 1012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6" name="Oval 1013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57" name="Oval 1014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7058" name="Rectangle 1015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36" name="Group 1016"/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7012" name="Picture 1017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013" name="Picture 1018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4" name="Freeform 1019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7015" name="Picture 1020" descr="screen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016" name="Freeform 1021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7" name="Freeform 1022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8" name="Freeform 1023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19" name="Freeform 1024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0" name="Freeform 1025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1" name="Freeform 1026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7022" name="Group 1027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29" name="Freeform 1028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0" name="Freeform 1029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1" name="Freeform 1030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2" name="Freeform 1031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3" name="Freeform 1032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34" name="Freeform 1033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23" name="Freeform 1034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4" name="Freeform 1035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5" name="Freeform 1036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6" name="Freeform 1037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7" name="Freeform 1038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28" name="Freeform 1039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7" name="Group 1064"/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6989" name="Picture 1065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90" name="Picture 1066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1" name="Freeform 106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92" name="Picture 1068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93" name="Freeform 106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4" name="Freeform 107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5" name="Freeform 107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6" name="Freeform 107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7" name="Freeform 107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98" name="Freeform 107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99" name="Group 107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7006" name="Freeform 107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7" name="Freeform 107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8" name="Freeform 107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09" name="Freeform 107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0" name="Freeform 108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7011" name="Freeform 108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7000" name="Freeform 108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1" name="Freeform 108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2" name="Freeform 108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3" name="Freeform 108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4" name="Freeform 108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005" name="Freeform 108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8" name="Group 1114"/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6966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67" name="Picture 1116" descr="laptop_keyboard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8" name="Freeform 111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69" name="Picture 1118" descr="screen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70" name="Freeform 111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1" name="Freeform 112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2" name="Freeform 112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3" name="Freeform 112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4" name="Freeform 112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5" name="Freeform 112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76" name="Group 112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83" name="Freeform 112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4" name="Freeform 112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5" name="Freeform 112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6" name="Freeform 112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7" name="Freeform 113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88" name="Freeform 113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77" name="Freeform 113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8" name="Freeform 113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79" name="Freeform 113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0" name="Freeform 113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1" name="Freeform 113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82" name="Freeform 113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36939" name="Group 1139"/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6964" name="Picture 114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65" name="Freeform 114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pSp>
          <p:nvGrpSpPr>
            <p:cNvPr id="36940" name="Group 1142"/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6941" name="Picture 1143" descr="antenna_stylized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942" name="Picture 1144" descr="laptop_keyboard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3" name="Freeform 11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6 w 2982"/>
                  <a:gd name="T5" fmla="*/ 2 h 2442"/>
                  <a:gd name="T6" fmla="*/ 7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36944" name="Picture 1146" descr="screen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45" name="Freeform 11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6 w 2528"/>
                  <a:gd name="T3" fmla="*/ 1 h 455"/>
                  <a:gd name="T4" fmla="*/ 6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6" name="Freeform 11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2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7" name="Freeform 11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2 w 756"/>
                  <a:gd name="T1" fmla="*/ 0 h 2184"/>
                  <a:gd name="T2" fmla="*/ 1 w 756"/>
                  <a:gd name="T3" fmla="*/ 2 h 2184"/>
                  <a:gd name="T4" fmla="*/ 0 w 756"/>
                  <a:gd name="T5" fmla="*/ 2 h 2184"/>
                  <a:gd name="T6" fmla="*/ 1 w 756"/>
                  <a:gd name="T7" fmla="*/ 1 h 2184"/>
                  <a:gd name="T8" fmla="*/ 2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8" name="Freeform 11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6 w 2773"/>
                  <a:gd name="T5" fmla="*/ 1 h 738"/>
                  <a:gd name="T6" fmla="*/ 6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49" name="Freeform 11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5 w 637"/>
                  <a:gd name="T1" fmla="*/ 0 h 1659"/>
                  <a:gd name="T2" fmla="*/ 5 w 637"/>
                  <a:gd name="T3" fmla="*/ 0 h 1659"/>
                  <a:gd name="T4" fmla="*/ 1 w 637"/>
                  <a:gd name="T5" fmla="*/ 30 h 1659"/>
                  <a:gd name="T6" fmla="*/ 0 w 637"/>
                  <a:gd name="T7" fmla="*/ 29 h 1659"/>
                  <a:gd name="T8" fmla="*/ 5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0" name="Freeform 11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19 w 2216"/>
                  <a:gd name="T5" fmla="*/ 10 h 550"/>
                  <a:gd name="T6" fmla="*/ 19 w 2216"/>
                  <a:gd name="T7" fmla="*/ 9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grpSp>
            <p:nvGrpSpPr>
              <p:cNvPr id="36951" name="Group 11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6958" name="Freeform 11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59" name="Freeform 11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0" name="Freeform 11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1" name="Freeform 11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2" name="Freeform 11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36963" name="Freeform 11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36952" name="Freeform 11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4 h 792"/>
                  <a:gd name="T2" fmla="*/ 4 w 990"/>
                  <a:gd name="T3" fmla="*/ 0 h 792"/>
                  <a:gd name="T4" fmla="*/ 4 w 990"/>
                  <a:gd name="T5" fmla="*/ 1 h 792"/>
                  <a:gd name="T6" fmla="*/ 0 w 990"/>
                  <a:gd name="T7" fmla="*/ 4 h 792"/>
                  <a:gd name="T8" fmla="*/ 1 w 990"/>
                  <a:gd name="T9" fmla="*/ 4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3" name="Freeform 11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9 w 2532"/>
                  <a:gd name="T5" fmla="*/ 4 h 723"/>
                  <a:gd name="T6" fmla="*/ 9 w 2532"/>
                  <a:gd name="T7" fmla="*/ 4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4" name="Freeform 11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5" name="Freeform 11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4 w 1176"/>
                  <a:gd name="T1" fmla="*/ 0 h 606"/>
                  <a:gd name="T2" fmla="*/ 0 w 1176"/>
                  <a:gd name="T3" fmla="*/ 3 h 606"/>
                  <a:gd name="T4" fmla="*/ 1 w 1176"/>
                  <a:gd name="T5" fmla="*/ 3 h 606"/>
                  <a:gd name="T6" fmla="*/ 4 w 1176"/>
                  <a:gd name="T7" fmla="*/ 1 h 606"/>
                  <a:gd name="T8" fmla="*/ 4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6" name="Freeform 11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957" name="Freeform 11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4 h 723"/>
                  <a:gd name="T6" fmla="*/ 0 w 2532"/>
                  <a:gd name="T7" fmla="*/ 4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68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16FB754-3451-4E83-B716-03BF1F0DC736}" type="slidenum">
              <a:rPr lang="en-US" altLang="en-US" sz="1200">
                <a:latin typeface="Tahoma" panose="020B060403050404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9" name="Group 5">
            <a:extLst>
              <a:ext uri="{FF2B5EF4-FFF2-40B4-BE49-F238E27FC236}">
                <a16:creationId xmlns:a16="http://schemas.microsoft.com/office/drawing/2014/main" id="{2F6C783C-0026-4943-BF4A-677BBABDEDED}"/>
              </a:ext>
            </a:extLst>
          </p:cNvPr>
          <p:cNvGrpSpPr>
            <a:grpSpLocks/>
          </p:cNvGrpSpPr>
          <p:nvPr/>
        </p:nvGrpSpPr>
        <p:grpSpPr bwMode="auto"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260" name="Text Box 6">
              <a:extLst>
                <a:ext uri="{FF2B5EF4-FFF2-40B4-BE49-F238E27FC236}">
                  <a16:creationId xmlns:a16="http://schemas.microsoft.com/office/drawing/2014/main" id="{3A960207-651B-E74F-9A13-2415AC01B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data, TV transmitted at different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frequencies over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shared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cable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distribution network</a:t>
              </a:r>
            </a:p>
          </p:txBody>
        </p:sp>
        <p:sp>
          <p:nvSpPr>
            <p:cNvPr id="261" name="Line 7">
              <a:extLst>
                <a:ext uri="{FF2B5EF4-FFF2-40B4-BE49-F238E27FC236}">
                  <a16:creationId xmlns:a16="http://schemas.microsoft.com/office/drawing/2014/main" id="{FBA0C571-DE6E-AB4E-B457-4EE79045B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3" name="Rectangle 3">
            <a:extLst>
              <a:ext uri="{FF2B5EF4-FFF2-40B4-BE49-F238E27FC236}">
                <a16:creationId xmlns:a16="http://schemas.microsoft.com/office/drawing/2014/main" id="{65731DA2-5F5C-CE45-8C28-78D072DBA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asymmetric: up to 40 Mbps – 1.2 Gbps downstream transmission rate, 30-100 Mbps upstream transmission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network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homes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share access network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B97A1-27C5-EC40-B34A-476FC38D829B}"/>
              </a:ext>
            </a:extLst>
          </p:cNvPr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256" name="Group 175">
              <a:extLst>
                <a:ext uri="{FF2B5EF4-FFF2-40B4-BE49-F238E27FC236}">
                  <a16:creationId xmlns:a16="http://schemas.microsoft.com/office/drawing/2014/main" id="{C8649510-55E2-8E4D-980F-F2253D56B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1172" y="2391348"/>
              <a:ext cx="2517775" cy="508000"/>
              <a:chOff x="3912" y="1484"/>
              <a:chExt cx="1586" cy="320"/>
            </a:xfrm>
          </p:grpSpPr>
          <p:sp>
            <p:nvSpPr>
              <p:cNvPr id="257" name="Line 176">
                <a:extLst>
                  <a:ext uri="{FF2B5EF4-FFF2-40B4-BE49-F238E27FC236}">
                    <a16:creationId xmlns:a16="http://schemas.microsoft.com/office/drawing/2014/main" id="{6C84205A-1EF0-9A40-9DC2-11FBC845B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12" y="1497"/>
                <a:ext cx="711" cy="9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 Box 177">
                <a:extLst>
                  <a:ext uri="{FF2B5EF4-FFF2-40B4-BE49-F238E27FC236}">
                    <a16:creationId xmlns:a16="http://schemas.microsoft.com/office/drawing/2014/main" id="{1FDC6261-0139-DC43-8EE8-F1CB714296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cable modem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termination system</a:t>
                </a:r>
              </a:p>
            </p:txBody>
          </p:sp>
        </p:grpSp>
        <p:sp>
          <p:nvSpPr>
            <p:cNvPr id="262" name="Text Box 126">
              <a:extLst>
                <a:ext uri="{FF2B5EF4-FFF2-40B4-BE49-F238E27FC236}">
                  <a16:creationId xmlns:a16="http://schemas.microsoft.com/office/drawing/2014/main" id="{87E3F100-F024-1944-A35D-301D8C8A7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CMTS</a:t>
              </a:r>
            </a:p>
          </p:txBody>
        </p:sp>
        <p:sp>
          <p:nvSpPr>
            <p:cNvPr id="255" name="Freeform 174">
              <a:extLst>
                <a:ext uri="{FF2B5EF4-FFF2-40B4-BE49-F238E27FC236}">
                  <a16:creationId xmlns:a16="http://schemas.microsoft.com/office/drawing/2014/main" id="{77071BA4-7575-3044-9EDE-3484F273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447" y="2229423"/>
              <a:ext cx="206375" cy="927100"/>
            </a:xfrm>
            <a:custGeom>
              <a:avLst/>
              <a:gdLst>
                <a:gd name="T0" fmla="*/ 0 w 130"/>
                <a:gd name="T1" fmla="*/ 0 h 584"/>
                <a:gd name="T2" fmla="*/ 2147483647 w 130"/>
                <a:gd name="T3" fmla="*/ 0 h 584"/>
                <a:gd name="T4" fmla="*/ 2147483647 w 130"/>
                <a:gd name="T5" fmla="*/ 2147483647 h 584"/>
                <a:gd name="T6" fmla="*/ 0 60000 65536"/>
                <a:gd name="T7" fmla="*/ 0 60000 65536"/>
                <a:gd name="T8" fmla="*/ 0 60000 65536"/>
                <a:gd name="T9" fmla="*/ 0 w 130"/>
                <a:gd name="T10" fmla="*/ 0 h 584"/>
                <a:gd name="T11" fmla="*/ 130 w 130"/>
                <a:gd name="T12" fmla="*/ 584 h 5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" h="584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01E124-3E58-B143-B400-8C1CA0410903}"/>
                </a:ext>
              </a:extLst>
            </p:cNvPr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210" name="Freeform 129">
                <a:extLst>
                  <a:ext uri="{FF2B5EF4-FFF2-40B4-BE49-F238E27FC236}">
                    <a16:creationId xmlns:a16="http://schemas.microsoft.com/office/drawing/2014/main" id="{2714FDDC-4D17-7B45-B269-20EEE62D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372" y="2940623"/>
                <a:ext cx="2178050" cy="114776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Line 130">
                <a:extLst>
                  <a:ext uri="{FF2B5EF4-FFF2-40B4-BE49-F238E27FC236}">
                    <a16:creationId xmlns:a16="http://schemas.microsoft.com/office/drawing/2014/main" id="{97A8AF07-C5B4-6640-B645-1A49ED647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294636"/>
                <a:ext cx="168275" cy="120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Line 131">
                <a:extLst>
                  <a:ext uri="{FF2B5EF4-FFF2-40B4-BE49-F238E27FC236}">
                    <a16:creationId xmlns:a16="http://schemas.microsoft.com/office/drawing/2014/main" id="{A1E962AC-8FDB-1E4E-BD0F-90430770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272" y="3534348"/>
                <a:ext cx="0" cy="114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Line 132">
                <a:extLst>
                  <a:ext uri="{FF2B5EF4-FFF2-40B4-BE49-F238E27FC236}">
                    <a16:creationId xmlns:a16="http://schemas.microsoft.com/office/drawing/2014/main" id="{4122262E-A7B6-7449-AB95-3FC64C5C2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391473"/>
                <a:ext cx="358775" cy="400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Line 133">
                <a:extLst>
                  <a:ext uri="{FF2B5EF4-FFF2-40B4-BE49-F238E27FC236}">
                    <a16:creationId xmlns:a16="http://schemas.microsoft.com/office/drawing/2014/main" id="{7B0F03F2-5671-944D-B9F4-87F926A07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1522" y="3389886"/>
                <a:ext cx="0" cy="271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Line 134">
                <a:extLst>
                  <a:ext uri="{FF2B5EF4-FFF2-40B4-BE49-F238E27FC236}">
                    <a16:creationId xmlns:a16="http://schemas.microsoft.com/office/drawing/2014/main" id="{F0BA2E1D-EA0D-D24C-9CC5-8122F354D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0035" y="3813748"/>
                <a:ext cx="257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Line 135">
                <a:extLst>
                  <a:ext uri="{FF2B5EF4-FFF2-40B4-BE49-F238E27FC236}">
                    <a16:creationId xmlns:a16="http://schemas.microsoft.com/office/drawing/2014/main" id="{41C88D92-E893-3547-A895-EE2536756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685" y="3801048"/>
                <a:ext cx="241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Line 172">
                <a:extLst>
                  <a:ext uri="{FF2B5EF4-FFF2-40B4-BE49-F238E27FC236}">
                    <a16:creationId xmlns:a16="http://schemas.microsoft.com/office/drawing/2014/main" id="{1921FCA0-8355-3148-9A13-062F091A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0797" y="3797873"/>
                <a:ext cx="24288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Text Box 580">
                <a:extLst>
                  <a:ext uri="{FF2B5EF4-FFF2-40B4-BE49-F238E27FC236}">
                    <a16:creationId xmlns:a16="http://schemas.microsoft.com/office/drawing/2014/main" id="{4A3D00CF-E661-5640-9D56-DEC692C4B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ISP</a:t>
                </a:r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E50386C4-B069-4C43-8CFF-1CE6BF8E6F35}"/>
                  </a:ext>
                </a:extLst>
              </p:cNvPr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F6B400F7-8176-5D4D-B79C-399B665727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D5DD275D-1BBB-DC48-ABA5-EBF01DD85CC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2C35B1C2-ED05-8144-83A6-62211C76656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6" name="Freeform 305">
                    <a:extLst>
                      <a:ext uri="{FF2B5EF4-FFF2-40B4-BE49-F238E27FC236}">
                        <a16:creationId xmlns:a16="http://schemas.microsoft.com/office/drawing/2014/main" id="{1AC0CB26-40B8-B844-97B1-817204D299A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306">
                    <a:extLst>
                      <a:ext uri="{FF2B5EF4-FFF2-40B4-BE49-F238E27FC236}">
                        <a16:creationId xmlns:a16="http://schemas.microsoft.com/office/drawing/2014/main" id="{3E664694-5EEC-A641-9FCB-53282AB2F2A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307">
                    <a:extLst>
                      <a:ext uri="{FF2B5EF4-FFF2-40B4-BE49-F238E27FC236}">
                        <a16:creationId xmlns:a16="http://schemas.microsoft.com/office/drawing/2014/main" id="{EDC3EEFD-A60B-B649-AC31-2A974A7A0A0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A78726D5-64F7-814F-A0A5-F2F99379191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963510FF-BFE8-0848-A3AB-5E8FB082C76A}"/>
                  </a:ext>
                </a:extLst>
              </p:cNvPr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4A019C5-7F53-6647-B1F8-36A9E7850A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7A90237A-6248-3A4D-8783-2E7C66E68F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0DD0128B-ECE6-4643-A683-4B4324D7E55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B5ACBA40-6C98-4D43-AC27-C08351AB55E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 314">
                    <a:extLst>
                      <a:ext uri="{FF2B5EF4-FFF2-40B4-BE49-F238E27FC236}">
                        <a16:creationId xmlns:a16="http://schemas.microsoft.com/office/drawing/2014/main" id="{96A02CCB-7BC0-0145-AD57-FC0B4CCE65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 315">
                    <a:extLst>
                      <a:ext uri="{FF2B5EF4-FFF2-40B4-BE49-F238E27FC236}">
                        <a16:creationId xmlns:a16="http://schemas.microsoft.com/office/drawing/2014/main" id="{48E39E91-1D0A-B04A-93B2-0FAE0974568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316">
                    <a:extLst>
                      <a:ext uri="{FF2B5EF4-FFF2-40B4-BE49-F238E27FC236}">
                        <a16:creationId xmlns:a16="http://schemas.microsoft.com/office/drawing/2014/main" id="{F00BA411-4D8F-BF47-92F5-D890F7041A7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1F28CFC-CA6F-D84F-8E80-C98627F34B62}"/>
                  </a:ext>
                </a:extLst>
              </p:cNvPr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6F4A5F65-E4F1-0C40-AC07-38C042A8D3A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960C155-64DA-4F42-8B5E-08FF5CB27C4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E00DB61B-002E-9047-BCB1-D94BB8FBCC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id="{0A8FAC80-D4F8-604B-8B67-49E82742418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7285BE00-18E3-A048-B7ED-22DCE0CFD13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78129E4B-CB99-694A-A77B-2E22814F2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B0BDF800-7AEE-A94F-BECE-219E0320E3B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736946C1-1E2F-DF4A-9F00-C263EE5AE234}"/>
                  </a:ext>
                </a:extLst>
              </p:cNvPr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48A40A3-9A45-F842-B673-319FA17C4C7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A99FC29-A9F6-1D4A-BFA4-3ACEB5227B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3184AD4E-CBF9-304F-B87E-D3672E02487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9" name="Freeform 278">
                    <a:extLst>
                      <a:ext uri="{FF2B5EF4-FFF2-40B4-BE49-F238E27FC236}">
                        <a16:creationId xmlns:a16="http://schemas.microsoft.com/office/drawing/2014/main" id="{1E7C4115-9DB9-B742-ADA0-538B15DFC1D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CE335472-B8B5-6B49-A72F-A564CB566AC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15F1BD6F-0F3C-FC44-8552-C4E10F60DA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BD5BA84-60F4-B943-9657-3E980A6686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0954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FE7365B-0CF2-6D4E-8662-17C5789974A9}"/>
              </a:ext>
            </a:extLst>
          </p:cNvPr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40DE505F-8692-0345-9DB0-E86A6C74F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372" y="2940623"/>
              <a:ext cx="2178050" cy="1147763"/>
            </a:xfrm>
            <a:custGeom>
              <a:avLst/>
              <a:gdLst>
                <a:gd name="T0" fmla="*/ 1509012 w 765"/>
                <a:gd name="T1" fmla="*/ 5729 h 459"/>
                <a:gd name="T2" fmla="*/ 1027025 w 765"/>
                <a:gd name="T3" fmla="*/ 40395 h 459"/>
                <a:gd name="T4" fmla="*/ 340902 w 765"/>
                <a:gd name="T5" fmla="*/ 58024 h 459"/>
                <a:gd name="T6" fmla="*/ 49874 w 765"/>
                <a:gd name="T7" fmla="*/ 194383 h 459"/>
                <a:gd name="T8" fmla="*/ 640932 w 765"/>
                <a:gd name="T9" fmla="*/ 256788 h 459"/>
                <a:gd name="T10" fmla="*/ 1233656 w 765"/>
                <a:gd name="T11" fmla="*/ 246677 h 459"/>
                <a:gd name="T12" fmla="*/ 2079640 w 765"/>
                <a:gd name="T13" fmla="*/ 256788 h 459"/>
                <a:gd name="T14" fmla="*/ 2485867 w 765"/>
                <a:gd name="T15" fmla="*/ 251149 h 459"/>
                <a:gd name="T16" fmla="*/ 2678580 w 765"/>
                <a:gd name="T17" fmla="*/ 215337 h 459"/>
                <a:gd name="T18" fmla="*/ 2671282 w 765"/>
                <a:gd name="T19" fmla="*/ 91397 h 459"/>
                <a:gd name="T20" fmla="*/ 2357408 w 765"/>
                <a:gd name="T21" fmla="*/ 19830 h 459"/>
                <a:gd name="T22" fmla="*/ 1509012 w 765"/>
                <a:gd name="T23" fmla="*/ 5729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DFF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130">
              <a:extLst>
                <a:ext uri="{FF2B5EF4-FFF2-40B4-BE49-F238E27FC236}">
                  <a16:creationId xmlns:a16="http://schemas.microsoft.com/office/drawing/2014/main" id="{CC1BFC25-D727-AD4D-932D-8009CE2F7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294636"/>
              <a:ext cx="168275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131">
              <a:extLst>
                <a:ext uri="{FF2B5EF4-FFF2-40B4-BE49-F238E27FC236}">
                  <a16:creationId xmlns:a16="http://schemas.microsoft.com/office/drawing/2014/main" id="{61F57A9F-0CD0-5C4E-86E8-ADC53B557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272" y="3534348"/>
              <a:ext cx="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132">
              <a:extLst>
                <a:ext uri="{FF2B5EF4-FFF2-40B4-BE49-F238E27FC236}">
                  <a16:creationId xmlns:a16="http://schemas.microsoft.com/office/drawing/2014/main" id="{1718B686-5972-DA46-8450-6B2CB8980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391473"/>
              <a:ext cx="358775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133">
              <a:extLst>
                <a:ext uri="{FF2B5EF4-FFF2-40B4-BE49-F238E27FC236}">
                  <a16:creationId xmlns:a16="http://schemas.microsoft.com/office/drawing/2014/main" id="{B42FEC22-AB27-0D42-869D-64B05CD22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1522" y="3389886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134">
              <a:extLst>
                <a:ext uri="{FF2B5EF4-FFF2-40B4-BE49-F238E27FC236}">
                  <a16:creationId xmlns:a16="http://schemas.microsoft.com/office/drawing/2014/main" id="{CAD79659-4AA7-BF43-AA32-59993085B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0035" y="381374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135">
              <a:extLst>
                <a:ext uri="{FF2B5EF4-FFF2-40B4-BE49-F238E27FC236}">
                  <a16:creationId xmlns:a16="http://schemas.microsoft.com/office/drawing/2014/main" id="{F7F9DB5C-1752-3341-B2E8-C273BF786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5685" y="3801048"/>
              <a:ext cx="241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172">
              <a:extLst>
                <a:ext uri="{FF2B5EF4-FFF2-40B4-BE49-F238E27FC236}">
                  <a16:creationId xmlns:a16="http://schemas.microsoft.com/office/drawing/2014/main" id="{FFC4002F-4477-624F-8ED5-E93EA6CC0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0797" y="3797873"/>
              <a:ext cx="2428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 Box 580">
              <a:extLst>
                <a:ext uri="{FF2B5EF4-FFF2-40B4-BE49-F238E27FC236}">
                  <a16:creationId xmlns:a16="http://schemas.microsoft.com/office/drawing/2014/main" id="{ACBE8DF7-D16E-E14B-90B6-558C55C0D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7585" y="3191448"/>
              <a:ext cx="51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F16207F-582A-1640-9758-D1D4AB63C1AD}"/>
                </a:ext>
              </a:extLst>
            </p:cNvPr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CB87AD0-1F5F-CC48-8F7E-433D23860E6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529692B-F269-C243-BA24-E4BF8FDA899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51E7744-7123-6D4B-85E6-B3A507AE763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D1029CA6-C2F3-FF45-91EF-15AF0F20C04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51839164-1EE5-804A-8D25-CC2C5B8885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FF2ADE02-E4B7-1F42-A6D9-9E518AE7455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6B699C31-703A-E049-8445-0251EF0EC7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12657C9-2B1C-464C-B664-009C9B87C46E}"/>
                </a:ext>
              </a:extLst>
            </p:cNvPr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5B05C36-2E4E-394B-9F08-B52E1B9FCEC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1F630B3-D1BF-5942-81D4-51DE1AA6E5A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EB78467-07B5-234D-87F6-94C3F198E0D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9D366415-ABBC-F44B-9A8C-EF997C48DA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661368A-D1A5-BD4D-8014-E42D38154A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8992003-9DD6-FB4A-A6B8-C981B5A1B0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D51EB078-6D1B-A34F-BC6D-1132156447F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BCDF68D-C756-C842-A015-6B56DEF238B7}"/>
                </a:ext>
              </a:extLst>
            </p:cNvPr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50934850-2B02-CD47-ABA0-24759729C11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B062D7-BF74-C14E-B1E8-702BA91D5C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0C6A5ED-08F2-4749-9658-C573A2633D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59DBE865-2695-8A45-82F3-DEE52966AF3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E3EEAA19-E572-7347-A807-3E19B64957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A5912A8E-8AC5-0A40-B58C-7A1236AB74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4AC52AA-A89D-A548-9B8A-36C520B687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51DCC0B-CF83-FE4A-B66E-827D2B24DBF9}"/>
                </a:ext>
              </a:extLst>
            </p:cNvPr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00331BBA-EC67-F64D-BF3C-96A5FBF3D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63117E0-75B3-714A-8A78-456DB99C21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E22C89F-90E0-564A-B49C-2943AA77A8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79344540-AE9B-F845-B49C-C25ABD4D096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46CF243F-7407-9A46-B12E-221427A59A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1A40EBD6-E642-D14B-AA50-184636F20A0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ED79DD0B-A70A-4649-9BE9-2ACD3F88BC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3146"/>
            <a:ext cx="11430000" cy="894622"/>
          </a:xfrm>
        </p:spPr>
        <p:txBody>
          <a:bodyPr>
            <a:normAutofit/>
          </a:bodyPr>
          <a:lstStyle/>
          <a:p>
            <a:r>
              <a:rPr lang="en-US" altLang="en-US" sz="4000" b="0" dirty="0">
                <a:ea typeface="ＭＳ Ｐゴシック" panose="020B0600070205080204" pitchFamily="34" charset="-128"/>
              </a:rPr>
              <a:t>Access networks: digital subscriber line (DSL)</a:t>
            </a:r>
            <a:endParaRPr lang="en-US" sz="4000" b="0" dirty="0"/>
          </a:p>
        </p:txBody>
      </p:sp>
      <p:sp>
        <p:nvSpPr>
          <p:cNvPr id="95" name="Freeform 3">
            <a:extLst>
              <a:ext uri="{FF2B5EF4-FFF2-40B4-BE49-F238E27FC236}">
                <a16:creationId xmlns:a16="http://schemas.microsoft.com/office/drawing/2014/main" id="{2CC01EB9-754B-CE41-8582-3B2E9CE9F114}"/>
              </a:ext>
            </a:extLst>
          </p:cNvPr>
          <p:cNvSpPr>
            <a:spLocks/>
          </p:cNvSpPr>
          <p:nvPr/>
        </p:nvSpPr>
        <p:spPr bwMode="auto">
          <a:xfrm>
            <a:off x="5902873" y="144462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">
            <a:extLst>
              <a:ext uri="{FF2B5EF4-FFF2-40B4-BE49-F238E27FC236}">
                <a16:creationId xmlns:a16="http://schemas.microsoft.com/office/drawing/2014/main" id="{B627A3EE-6F93-284A-83BB-FE4EAD9D5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98" y="215106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" name="Oval 12">
            <a:extLst>
              <a:ext uri="{FF2B5EF4-FFF2-40B4-BE49-F238E27FC236}">
                <a16:creationId xmlns:a16="http://schemas.microsoft.com/office/drawing/2014/main" id="{C57B5EF8-F77C-1B42-AB82-72529296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98" y="177958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15">
            <a:extLst>
              <a:ext uri="{FF2B5EF4-FFF2-40B4-BE49-F238E27FC236}">
                <a16:creationId xmlns:a16="http://schemas.microsoft.com/office/drawing/2014/main" id="{61C37BF6-4477-1B43-8E1D-3D1B221EC6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0311" y="192087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8B677416-ACBA-BE49-99D1-9E00AF65A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4011" y="189706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44">
            <a:extLst>
              <a:ext uri="{FF2B5EF4-FFF2-40B4-BE49-F238E27FC236}">
                <a16:creationId xmlns:a16="http://schemas.microsoft.com/office/drawing/2014/main" id="{8C3CA799-9994-7B4C-A236-0CBDAF9C4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73" y="190023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45">
            <a:extLst>
              <a:ext uri="{FF2B5EF4-FFF2-40B4-BE49-F238E27FC236}">
                <a16:creationId xmlns:a16="http://schemas.microsoft.com/office/drawing/2014/main" id="{ABC0609F-F95A-6A4D-ACAE-3A0EAA89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761" y="1419225"/>
            <a:ext cx="1925637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central office</a:t>
            </a: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C86E3CF4-AAAA-074D-BAA4-B02F477DC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8386" y="230663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Box 17">
            <a:extLst>
              <a:ext uri="{FF2B5EF4-FFF2-40B4-BE49-F238E27FC236}">
                <a16:creationId xmlns:a16="http://schemas.microsoft.com/office/drawing/2014/main" id="{840DC24E-DBCB-E94C-8975-B46FBD3E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586" y="1473200"/>
            <a:ext cx="970137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telephone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grpSp>
        <p:nvGrpSpPr>
          <p:cNvPr id="104" name="Group 108">
            <a:extLst>
              <a:ext uri="{FF2B5EF4-FFF2-40B4-BE49-F238E27FC236}">
                <a16:creationId xmlns:a16="http://schemas.microsoft.com/office/drawing/2014/main" id="{218A2C9E-40B0-5943-B5FF-D927729FA1FA}"/>
              </a:ext>
            </a:extLst>
          </p:cNvPr>
          <p:cNvGrpSpPr>
            <a:grpSpLocks/>
          </p:cNvGrpSpPr>
          <p:nvPr/>
        </p:nvGrpSpPr>
        <p:grpSpPr bwMode="auto"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105" name="Freeform 109">
              <a:extLst>
                <a:ext uri="{FF2B5EF4-FFF2-40B4-BE49-F238E27FC236}">
                  <a16:creationId xmlns:a16="http://schemas.microsoft.com/office/drawing/2014/main" id="{45B8912E-0D7C-E043-A9BD-224FD05B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0">
              <a:extLst>
                <a:ext uri="{FF2B5EF4-FFF2-40B4-BE49-F238E27FC236}">
                  <a16:creationId xmlns:a16="http://schemas.microsoft.com/office/drawing/2014/main" id="{C648ABA8-AD4C-7045-B95D-4AFA6789E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111">
              <a:extLst>
                <a:ext uri="{FF2B5EF4-FFF2-40B4-BE49-F238E27FC236}">
                  <a16:creationId xmlns:a16="http://schemas.microsoft.com/office/drawing/2014/main" id="{880C7F42-24AB-BE42-A8D4-BCF7622D4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112">
              <a:extLst>
                <a:ext uri="{FF2B5EF4-FFF2-40B4-BE49-F238E27FC236}">
                  <a16:creationId xmlns:a16="http://schemas.microsoft.com/office/drawing/2014/main" id="{CB4756AB-EF1F-9E4A-8E5F-FC03EF7B6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13">
              <a:extLst>
                <a:ext uri="{FF2B5EF4-FFF2-40B4-BE49-F238E27FC236}">
                  <a16:creationId xmlns:a16="http://schemas.microsoft.com/office/drawing/2014/main" id="{F4FDFC8D-7497-0B4E-BB98-EC6A2F9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14">
              <a:extLst>
                <a:ext uri="{FF2B5EF4-FFF2-40B4-BE49-F238E27FC236}">
                  <a16:creationId xmlns:a16="http://schemas.microsoft.com/office/drawing/2014/main" id="{59F7FFFC-6804-A54D-A576-FA1FEBB9A1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Text Box 115">
            <a:extLst>
              <a:ext uri="{FF2B5EF4-FFF2-40B4-BE49-F238E27FC236}">
                <a16:creationId xmlns:a16="http://schemas.microsoft.com/office/drawing/2014/main" id="{C49B2571-785F-8141-BD4A-B30372BAB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748" y="2562225"/>
            <a:ext cx="9509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DSLAM</a:t>
            </a:r>
          </a:p>
        </p:txBody>
      </p:sp>
      <p:grpSp>
        <p:nvGrpSpPr>
          <p:cNvPr id="112" name="Group 118">
            <a:extLst>
              <a:ext uri="{FF2B5EF4-FFF2-40B4-BE49-F238E27FC236}">
                <a16:creationId xmlns:a16="http://schemas.microsoft.com/office/drawing/2014/main" id="{C9BAF3DB-0084-0642-AE8F-E48499FC4E61}"/>
              </a:ext>
            </a:extLst>
          </p:cNvPr>
          <p:cNvGrpSpPr>
            <a:grpSpLocks/>
          </p:cNvGrpSpPr>
          <p:nvPr/>
        </p:nvGrpSpPr>
        <p:grpSpPr bwMode="auto"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113" name="Rectangle 116">
              <a:extLst>
                <a:ext uri="{FF2B5EF4-FFF2-40B4-BE49-F238E27FC236}">
                  <a16:creationId xmlns:a16="http://schemas.microsoft.com/office/drawing/2014/main" id="{BF2CCE2C-7318-3F45-89ED-AC0CE601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AutoShape 117">
              <a:extLst>
                <a:ext uri="{FF2B5EF4-FFF2-40B4-BE49-F238E27FC236}">
                  <a16:creationId xmlns:a16="http://schemas.microsoft.com/office/drawing/2014/main" id="{7F3ACC6C-EF23-B844-A225-435E1C02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Freeform 119">
            <a:extLst>
              <a:ext uri="{FF2B5EF4-FFF2-40B4-BE49-F238E27FC236}">
                <a16:creationId xmlns:a16="http://schemas.microsoft.com/office/drawing/2014/main" id="{AE2A4503-59F8-EE45-A067-8713395B9C4D}"/>
              </a:ext>
            </a:extLst>
          </p:cNvPr>
          <p:cNvSpPr>
            <a:spLocks/>
          </p:cNvSpPr>
          <p:nvPr/>
        </p:nvSpPr>
        <p:spPr bwMode="auto">
          <a:xfrm>
            <a:off x="5583786" y="189388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Line 120">
            <a:extLst>
              <a:ext uri="{FF2B5EF4-FFF2-40B4-BE49-F238E27FC236}">
                <a16:creationId xmlns:a16="http://schemas.microsoft.com/office/drawing/2014/main" id="{D69F4117-7839-1943-A5FE-926B01D84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2486" y="22590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 123">
            <a:extLst>
              <a:ext uri="{FF2B5EF4-FFF2-40B4-BE49-F238E27FC236}">
                <a16:creationId xmlns:a16="http://schemas.microsoft.com/office/drawing/2014/main" id="{71A3F73C-866C-2049-9C1B-445DBD854DB4}"/>
              </a:ext>
            </a:extLst>
          </p:cNvPr>
          <p:cNvSpPr>
            <a:spLocks/>
          </p:cNvSpPr>
          <p:nvPr/>
        </p:nvSpPr>
        <p:spPr bwMode="auto">
          <a:xfrm>
            <a:off x="6612486" y="232727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oup 135">
            <a:extLst>
              <a:ext uri="{FF2B5EF4-FFF2-40B4-BE49-F238E27FC236}">
                <a16:creationId xmlns:a16="http://schemas.microsoft.com/office/drawing/2014/main" id="{7DC11D2E-7EFC-264E-9DA3-A2DC76738630}"/>
              </a:ext>
            </a:extLst>
          </p:cNvPr>
          <p:cNvGrpSpPr>
            <a:grpSpLocks/>
          </p:cNvGrpSpPr>
          <p:nvPr/>
        </p:nvGrpSpPr>
        <p:grpSpPr bwMode="auto">
          <a:xfrm>
            <a:off x="2694536" y="2384424"/>
            <a:ext cx="2798763" cy="1536700"/>
            <a:chOff x="691" y="1538"/>
            <a:chExt cx="1763" cy="968"/>
          </a:xfrm>
        </p:grpSpPr>
        <p:sp>
          <p:nvSpPr>
            <p:cNvPr id="119" name="Text Box 124">
              <a:extLst>
                <a:ext uri="{FF2B5EF4-FFF2-40B4-BE49-F238E27FC236}">
                  <a16:creationId xmlns:a16="http://schemas.microsoft.com/office/drawing/2014/main" id="{F820F6C6-093F-9C4E-AB3B-6C47EF09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" y="2102"/>
              <a:ext cx="16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voice, data transmitted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at different frequencies over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dedicated </a:t>
              </a: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line to central office</a:t>
              </a:r>
            </a:p>
          </p:txBody>
        </p:sp>
        <p:sp>
          <p:nvSpPr>
            <p:cNvPr id="120" name="Line 125">
              <a:extLst>
                <a:ext uri="{FF2B5EF4-FFF2-40B4-BE49-F238E27FC236}">
                  <a16:creationId xmlns:a16="http://schemas.microsoft.com/office/drawing/2014/main" id="{B265F954-771D-354D-8226-0A3C1F05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52">
            <a:extLst>
              <a:ext uri="{FF2B5EF4-FFF2-40B4-BE49-F238E27FC236}">
                <a16:creationId xmlns:a16="http://schemas.microsoft.com/office/drawing/2014/main" id="{2727FB33-7506-E74E-B6C6-D1B4CA8AE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72" y="4004660"/>
            <a:ext cx="10515599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existing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telephone line to central office DSLAM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over DSL phone line goes to Internet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DSL phone line goes to telephone net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24-52 Mbps dedicated downstream transmission rate 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3.5-16 Mbps dedicated upstream transmission rate</a:t>
            </a:r>
          </a:p>
        </p:txBody>
      </p:sp>
      <p:sp>
        <p:nvSpPr>
          <p:cNvPr id="122" name="Rectangle 90">
            <a:extLst>
              <a:ext uri="{FF2B5EF4-FFF2-40B4-BE49-F238E27FC236}">
                <a16:creationId xmlns:a16="http://schemas.microsoft.com/office/drawing/2014/main" id="{2B92D0F8-9673-174E-ABDD-490B4CD8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3" name="Line 7">
            <a:extLst>
              <a:ext uri="{FF2B5EF4-FFF2-40B4-BE49-F238E27FC236}">
                <a16:creationId xmlns:a16="http://schemas.microsoft.com/office/drawing/2014/main" id="{C21251FC-E166-AC42-B133-BE3F95DBD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1598" y="230822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 Box 39">
            <a:extLst>
              <a:ext uri="{FF2B5EF4-FFF2-40B4-BE49-F238E27FC236}">
                <a16:creationId xmlns:a16="http://schemas.microsoft.com/office/drawing/2014/main" id="{D8496936-8AB9-684C-9A18-7A754455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874" y="2414588"/>
            <a:ext cx="696024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125" name="Text Box 41">
            <a:extLst>
              <a:ext uri="{FF2B5EF4-FFF2-40B4-BE49-F238E27FC236}">
                <a16:creationId xmlns:a16="http://schemas.microsoft.com/office/drawing/2014/main" id="{EADDD86B-745F-024B-9185-ADF0A405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6260" y="2438400"/>
            <a:ext cx="636713" cy="24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126" name="Group 94">
            <a:extLst>
              <a:ext uri="{FF2B5EF4-FFF2-40B4-BE49-F238E27FC236}">
                <a16:creationId xmlns:a16="http://schemas.microsoft.com/office/drawing/2014/main" id="{B8E4BADE-83DB-6E48-8758-3C586A60214D}"/>
              </a:ext>
            </a:extLst>
          </p:cNvPr>
          <p:cNvGrpSpPr>
            <a:grpSpLocks/>
          </p:cNvGrpSpPr>
          <p:nvPr/>
        </p:nvGrpSpPr>
        <p:grpSpPr bwMode="auto"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127" name="Rectangle 95">
              <a:extLst>
                <a:ext uri="{FF2B5EF4-FFF2-40B4-BE49-F238E27FC236}">
                  <a16:creationId xmlns:a16="http://schemas.microsoft.com/office/drawing/2014/main" id="{EF4650A9-E136-A746-BBB1-8E2CB021F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Rectangle 96">
              <a:extLst>
                <a:ext uri="{FF2B5EF4-FFF2-40B4-BE49-F238E27FC236}">
                  <a16:creationId xmlns:a16="http://schemas.microsoft.com/office/drawing/2014/main" id="{D0CF841A-8554-624D-86A1-1E42B847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Rectangle 97">
              <a:extLst>
                <a:ext uri="{FF2B5EF4-FFF2-40B4-BE49-F238E27FC236}">
                  <a16:creationId xmlns:a16="http://schemas.microsoft.com/office/drawing/2014/main" id="{3FD8358D-90D2-0B45-973D-DDA1E5D9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22A39A62-0617-DE41-B483-0B36601B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99">
              <a:extLst>
                <a:ext uri="{FF2B5EF4-FFF2-40B4-BE49-F238E27FC236}">
                  <a16:creationId xmlns:a16="http://schemas.microsoft.com/office/drawing/2014/main" id="{70CBDBDE-EA6B-AD4F-9BBC-19A5D1E2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AutoShape 100">
              <a:extLst>
                <a:ext uri="{FF2B5EF4-FFF2-40B4-BE49-F238E27FC236}">
                  <a16:creationId xmlns:a16="http://schemas.microsoft.com/office/drawing/2014/main" id="{9E5FC757-6FA6-7344-948E-99FB53AF99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AutoShape 102">
            <a:extLst>
              <a:ext uri="{FF2B5EF4-FFF2-40B4-BE49-F238E27FC236}">
                <a16:creationId xmlns:a16="http://schemas.microsoft.com/office/drawing/2014/main" id="{CC195EEC-FB36-F24B-A858-23772E7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248" y="134620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" name="Rectangle 103">
            <a:extLst>
              <a:ext uri="{FF2B5EF4-FFF2-40B4-BE49-F238E27FC236}">
                <a16:creationId xmlns:a16="http://schemas.microsoft.com/office/drawing/2014/main" id="{E92D772C-9AFC-9349-9025-8376CFF0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Freeform 104">
            <a:extLst>
              <a:ext uri="{FF2B5EF4-FFF2-40B4-BE49-F238E27FC236}">
                <a16:creationId xmlns:a16="http://schemas.microsoft.com/office/drawing/2014/main" id="{31C23065-7938-0F48-81C0-C7E9438F805C}"/>
              </a:ext>
            </a:extLst>
          </p:cNvPr>
          <p:cNvSpPr>
            <a:spLocks/>
          </p:cNvSpPr>
          <p:nvPr/>
        </p:nvSpPr>
        <p:spPr bwMode="auto">
          <a:xfrm>
            <a:off x="4007398" y="180181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5697AB3B-F080-8640-9CE2-419B33C50C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lip" r:id="rId4" imgW="9131300" imgH="6438900" progId="MS_ClipArt_Gallery.2">
                  <p:embed/>
                </p:oleObj>
              </mc:Choice>
              <mc:Fallback>
                <p:oleObj name="Clip" r:id="rId4" imgW="9131300" imgH="6438900" progId="MS_ClipArt_Gallery.2">
                  <p:embed/>
                  <p:pic>
                    <p:nvPicPr>
                      <p:cNvPr id="136" name="Object 3">
                        <a:extLst>
                          <a:ext uri="{FF2B5EF4-FFF2-40B4-BE49-F238E27FC236}">
                            <a16:creationId xmlns:a16="http://schemas.microsoft.com/office/drawing/2014/main" id="{5697AB3B-F080-8640-9CE2-419B33C50C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Line 130">
            <a:extLst>
              <a:ext uri="{FF2B5EF4-FFF2-40B4-BE49-F238E27FC236}">
                <a16:creationId xmlns:a16="http://schemas.microsoft.com/office/drawing/2014/main" id="{EB0812CC-AFEC-F147-B616-6659B4656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736" y="230822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utoShape 131">
            <a:extLst>
              <a:ext uri="{FF2B5EF4-FFF2-40B4-BE49-F238E27FC236}">
                <a16:creationId xmlns:a16="http://schemas.microsoft.com/office/drawing/2014/main" id="{4A782F57-90A1-0546-906A-779DD468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573" y="164623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9" name="Group 136">
            <a:extLst>
              <a:ext uri="{FF2B5EF4-FFF2-40B4-BE49-F238E27FC236}">
                <a16:creationId xmlns:a16="http://schemas.microsoft.com/office/drawing/2014/main" id="{C3294CA0-A83A-DA46-8A62-EBF0F7BF323E}"/>
              </a:ext>
            </a:extLst>
          </p:cNvPr>
          <p:cNvGrpSpPr>
            <a:grpSpLocks/>
          </p:cNvGrpSpPr>
          <p:nvPr/>
        </p:nvGrpSpPr>
        <p:grpSpPr bwMode="auto">
          <a:xfrm>
            <a:off x="5412336" y="2809876"/>
            <a:ext cx="1187450" cy="1125538"/>
            <a:chOff x="2403" y="1806"/>
            <a:chExt cx="748" cy="709"/>
          </a:xfrm>
        </p:grpSpPr>
        <p:sp>
          <p:nvSpPr>
            <p:cNvPr id="140" name="Line 132">
              <a:extLst>
                <a:ext uri="{FF2B5EF4-FFF2-40B4-BE49-F238E27FC236}">
                  <a16:creationId xmlns:a16="http://schemas.microsoft.com/office/drawing/2014/main" id="{7ACA0D7A-9A8B-164D-8196-0D58A33B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Text Box 133">
              <a:extLst>
                <a:ext uri="{FF2B5EF4-FFF2-40B4-BE49-F238E27FC236}">
                  <a16:creationId xmlns:a16="http://schemas.microsoft.com/office/drawing/2014/main" id="{217BB671-44AF-9E41-AB6C-D8AD5815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3" y="2226"/>
              <a:ext cx="748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DSL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multiplexer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AF6165-084E-AD4E-9369-2E1C7C7F794B}"/>
              </a:ext>
            </a:extLst>
          </p:cNvPr>
          <p:cNvGrpSpPr>
            <a:grpSpLocks/>
          </p:cNvGrpSpPr>
          <p:nvPr/>
        </p:nvGrpSpPr>
        <p:grpSpPr bwMode="auto"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id="143" name="Picture 142" descr="desktop_computer_stylized_medium">
              <a:extLst>
                <a:ext uri="{FF2B5EF4-FFF2-40B4-BE49-F238E27FC236}">
                  <a16:creationId xmlns:a16="http://schemas.microsoft.com/office/drawing/2014/main" id="{AB8FFE91-63AE-D84F-86AA-964095AB9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37A1DB2-D794-F84F-AC85-6EB60FF36C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42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1214</Words>
  <Application>Microsoft Macintosh PowerPoint</Application>
  <PresentationFormat>Widescreen</PresentationFormat>
  <Paragraphs>298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ＭＳ Ｐゴシック</vt:lpstr>
      <vt:lpstr>ＭＳ Ｐゴシック</vt:lpstr>
      <vt:lpstr>ＭＳ Ｐ明朝</vt:lpstr>
      <vt:lpstr>Arial</vt:lpstr>
      <vt:lpstr>Calibri</vt:lpstr>
      <vt:lpstr>Comic Sans MS</vt:lpstr>
      <vt:lpstr>Gill Sans MT</vt:lpstr>
      <vt:lpstr>Tahoma</vt:lpstr>
      <vt:lpstr>Times New Roman</vt:lpstr>
      <vt:lpstr>Wingdings</vt:lpstr>
      <vt:lpstr>Office Theme</vt:lpstr>
      <vt:lpstr>Clip</vt:lpstr>
      <vt:lpstr>PowerPoint Presentation</vt:lpstr>
      <vt:lpstr>PowerPoint Presentation</vt:lpstr>
      <vt:lpstr>PowerPoint Presentation</vt:lpstr>
      <vt:lpstr>What’s a protocol?</vt:lpstr>
      <vt:lpstr>What’s a protocol?</vt:lpstr>
      <vt:lpstr>PowerPoint Presentation</vt:lpstr>
      <vt:lpstr>A closer look at network structure:</vt:lpstr>
      <vt:lpstr>Access networks: cable-based access</vt:lpstr>
      <vt:lpstr>Access networks: digital subscriber line (DSL)</vt:lpstr>
      <vt:lpstr>Links: physical media</vt:lpstr>
      <vt:lpstr>Links: physical media</vt:lpstr>
      <vt:lpstr>The network core</vt:lpstr>
      <vt:lpstr>Many mechanisms: What do we mean by … </vt:lpstr>
      <vt:lpstr>PowerPoint Presentation</vt:lpstr>
      <vt:lpstr>What do we look at before commuting to places?</vt:lpstr>
      <vt:lpstr>Capacity </vt:lpstr>
      <vt:lpstr>PowerPoint Presentation</vt:lpstr>
      <vt:lpstr>Bandwidth</vt:lpstr>
      <vt:lpstr>PowerPoint Presentation</vt:lpstr>
      <vt:lpstr>PowerPoint Presentation</vt:lpstr>
      <vt:lpstr>Match </vt:lpstr>
      <vt:lpstr>PowerPoint Presentation</vt:lpstr>
      <vt:lpstr>Match </vt:lpstr>
      <vt:lpstr>PowerPoint Presentation</vt:lpstr>
    </vt:vector>
  </TitlesOfParts>
  <Company>HP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Kalyan Subbu</dc:creator>
  <cp:lastModifiedBy>Microsoft Office User</cp:lastModifiedBy>
  <cp:revision>43</cp:revision>
  <dcterms:created xsi:type="dcterms:W3CDTF">2021-01-18T04:32:45Z</dcterms:created>
  <dcterms:modified xsi:type="dcterms:W3CDTF">2025-01-08T04:23:19Z</dcterms:modified>
</cp:coreProperties>
</file>